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83" r:id="rId7"/>
    <p:sldId id="293" r:id="rId8"/>
    <p:sldId id="271" r:id="rId9"/>
    <p:sldId id="272" r:id="rId10"/>
    <p:sldId id="275" r:id="rId11"/>
    <p:sldId id="276" r:id="rId12"/>
    <p:sldId id="290" r:id="rId13"/>
    <p:sldId id="274" r:id="rId14"/>
    <p:sldId id="292" r:id="rId15"/>
    <p:sldId id="279" r:id="rId16"/>
    <p:sldId id="288" r:id="rId17"/>
    <p:sldId id="289" r:id="rId18"/>
    <p:sldId id="287"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ajit Ray" initials="SR" lastIdx="7" clrIdx="0">
    <p:extLst>
      <p:ext uri="{19B8F6BF-5375-455C-9EA6-DF929625EA0E}">
        <p15:presenceInfo xmlns:p15="http://schemas.microsoft.com/office/powerpoint/2012/main" userId="S::surajit.ray@glasgow.ac.uk::2e06d1f9-8ca1-4131-9ace-ae31153af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865"/>
    <a:srgbClr val="71BD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87" autoAdjust="0"/>
    <p:restoredTop sz="86301" autoAdjust="0"/>
  </p:normalViewPr>
  <p:slideViewPr>
    <p:cSldViewPr snapToGrid="0">
      <p:cViewPr varScale="1">
        <p:scale>
          <a:sx n="110" d="100"/>
          <a:sy n="110" d="100"/>
        </p:scale>
        <p:origin x="9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D39BEA-30C0-4C59-9EDC-0C687B7B45ED}" type="datetimeFigureOut">
              <a:rPr lang="en-GB" smtClean="0"/>
              <a:t>18/10/2020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649FC-090B-4E3E-99C3-FE5ADE82B6E3}" type="slidenum">
              <a:rPr lang="en-GB" smtClean="0"/>
              <a:t>‹#›</a:t>
            </a:fld>
            <a:endParaRPr lang="en-GB"/>
          </a:p>
        </p:txBody>
      </p:sp>
    </p:spTree>
    <p:extLst>
      <p:ext uri="{BB962C8B-B14F-4D97-AF65-F5344CB8AC3E}">
        <p14:creationId xmlns:p14="http://schemas.microsoft.com/office/powerpoint/2010/main" val="340552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649FC-090B-4E3E-99C3-FE5ADE82B6E3}" type="slidenum">
              <a:rPr lang="en-GB" smtClean="0"/>
              <a:t>1</a:t>
            </a:fld>
            <a:endParaRPr lang="en-GB"/>
          </a:p>
        </p:txBody>
      </p:sp>
    </p:spTree>
    <p:extLst>
      <p:ext uri="{BB962C8B-B14F-4D97-AF65-F5344CB8AC3E}">
        <p14:creationId xmlns:p14="http://schemas.microsoft.com/office/powerpoint/2010/main" val="211353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Dante" panose="020B0604020202020204" pitchFamily="18" charset="0"/>
              </a:rPr>
              <a:t>Fusion of spatially and temporally sparse </a:t>
            </a:r>
            <a:r>
              <a:rPr lang="en-GB" b="1" dirty="0">
                <a:solidFill>
                  <a:srgbClr val="003865"/>
                </a:solidFill>
                <a:latin typeface="Dante" panose="020B0604020202020204" pitchFamily="18" charset="0"/>
              </a:rPr>
              <a:t>in situ </a:t>
            </a:r>
            <a:r>
              <a:rPr lang="en-GB" dirty="0">
                <a:latin typeface="Dante" panose="020B0604020202020204" pitchFamily="18" charset="0"/>
              </a:rPr>
              <a:t>monitoring, </a:t>
            </a:r>
            <a:r>
              <a:rPr lang="en-GB" b="1" dirty="0" err="1">
                <a:solidFill>
                  <a:srgbClr val="003865"/>
                </a:solidFill>
                <a:latin typeface="Dante" panose="020B0604020202020204" pitchFamily="18" charset="0"/>
              </a:rPr>
              <a:t>sonde</a:t>
            </a:r>
            <a:r>
              <a:rPr lang="en-GB" dirty="0">
                <a:latin typeface="Dante" panose="020B0604020202020204" pitchFamily="18" charset="0"/>
              </a:rPr>
              <a:t> and handheld hyperspectral </a:t>
            </a:r>
            <a:r>
              <a:rPr lang="en-GB" b="1" dirty="0">
                <a:solidFill>
                  <a:srgbClr val="003865"/>
                </a:solidFill>
                <a:latin typeface="Dante" panose="020B0604020202020204" pitchFamily="18" charset="0"/>
              </a:rPr>
              <a:t>WISP</a:t>
            </a:r>
            <a:r>
              <a:rPr lang="en-GB" b="1" dirty="0">
                <a:latin typeface="Dante" panose="020B0604020202020204" pitchFamily="18" charset="0"/>
              </a:rPr>
              <a:t> </a:t>
            </a:r>
            <a:r>
              <a:rPr lang="en-GB" dirty="0">
                <a:latin typeface="Dante" panose="020B0604020202020204" pitchFamily="18" charset="0"/>
              </a:rPr>
              <a:t>measurements of water quality with corresponding </a:t>
            </a:r>
            <a:r>
              <a:rPr lang="en-GB" b="1" dirty="0">
                <a:solidFill>
                  <a:srgbClr val="003865"/>
                </a:solidFill>
                <a:latin typeface="Dante" panose="020B0604020202020204" pitchFamily="18" charset="0"/>
              </a:rPr>
              <a:t>satellite</a:t>
            </a:r>
            <a:r>
              <a:rPr lang="en-GB" dirty="0">
                <a:latin typeface="Dante" panose="020B0604020202020204" pitchFamily="18" charset="0"/>
              </a:rPr>
              <a:t> observations extracted from Sentinel-2 and </a:t>
            </a:r>
            <a:r>
              <a:rPr lang="en-GB" b="1" dirty="0">
                <a:solidFill>
                  <a:srgbClr val="003865"/>
                </a:solidFill>
                <a:latin typeface="Dante" panose="020B0604020202020204" pitchFamily="18" charset="0"/>
              </a:rPr>
              <a:t>drone-mounted</a:t>
            </a:r>
            <a:r>
              <a:rPr lang="en-GB" dirty="0">
                <a:latin typeface="Dante" panose="020B0604020202020204" pitchFamily="18" charset="0"/>
              </a:rPr>
              <a:t> hyperspectral imagery, providing a spatially contiguous estimate of water quality along the length of the river (with uncertainty quantification)</a:t>
            </a:r>
          </a:p>
          <a:p>
            <a:endParaRPr lang="en-GB" dirty="0"/>
          </a:p>
        </p:txBody>
      </p:sp>
      <p:sp>
        <p:nvSpPr>
          <p:cNvPr id="4" name="Slide Number Placeholder 3"/>
          <p:cNvSpPr>
            <a:spLocks noGrp="1"/>
          </p:cNvSpPr>
          <p:nvPr>
            <p:ph type="sldNum" sz="quarter" idx="5"/>
          </p:nvPr>
        </p:nvSpPr>
        <p:spPr/>
        <p:txBody>
          <a:bodyPr/>
          <a:lstStyle/>
          <a:p>
            <a:fld id="{7E6649FC-090B-4E3E-99C3-FE5ADE82B6E3}" type="slidenum">
              <a:rPr lang="en-GB" smtClean="0"/>
              <a:t>3</a:t>
            </a:fld>
            <a:endParaRPr lang="en-GB"/>
          </a:p>
        </p:txBody>
      </p:sp>
    </p:spTree>
    <p:extLst>
      <p:ext uri="{BB962C8B-B14F-4D97-AF65-F5344CB8AC3E}">
        <p14:creationId xmlns:p14="http://schemas.microsoft.com/office/powerpoint/2010/main" val="3180698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8B6C-1165-4C56-8DAD-37BBF668E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84911D4-23CB-4A83-AE8A-90E116EB5A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E6D2C50-B4E8-4E75-ACAD-FC76055347C1}"/>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8B15D041-DFC6-401B-86E8-70CEE4B2F4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5D0F3E-9397-4D2B-88EE-A0D4C75902F4}"/>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1402599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397CE-2A25-40FD-9BE3-CF781345BD3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63CD49-C485-4D91-9C35-C0D9E893F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102CD4-9AD3-4AC7-B4FE-A22B1CB7EC0F}"/>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5F922764-799C-4F71-9667-47BA0C1371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D56A6-2E9F-4A07-8F8C-5BB0FD818F8B}"/>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34810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9BB825-1E15-4176-BCE9-82A5463CE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5A3A85A-A93E-47E2-93A3-73CCB4821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D7B118-CC2C-4DDD-8344-EE8E8C844872}"/>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9971BA52-4210-4ED5-A2A1-ED348E19C9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DA4264-8B2A-493E-981C-C663D59008F1}"/>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169817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E4D1-3709-40A7-A075-D25307D0A2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BB139A-E7D4-42C9-853A-A61AC9C2BF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AC3F5F-A679-48D2-804A-302384487E77}"/>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8EBDBECD-4B58-487D-8AD2-1F50555B89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B761FE-8184-4275-88A4-2952F612558E}"/>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347609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9944-CAA6-43FF-84D6-14E37E49E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1F6BCC-A628-4033-BB57-0A0C8B0790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94B4B1-99B2-4C3E-B404-7C669946BC07}"/>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BD642222-1C92-4016-BCD8-92FCFD36C7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2FFF77-58C9-4497-B0D0-09261469D574}"/>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17090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427B-63FD-4C33-9215-07943554E4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51AD9A-8BF9-4D87-A92A-2B346980A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DAEA700-275A-46D2-A2F3-762C19CC26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E358211-747D-4292-91CC-0B82134F8B54}"/>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6" name="Footer Placeholder 5">
            <a:extLst>
              <a:ext uri="{FF2B5EF4-FFF2-40B4-BE49-F238E27FC236}">
                <a16:creationId xmlns:a16="http://schemas.microsoft.com/office/drawing/2014/main" id="{E46664AC-74CC-4CEB-A803-9F38CEB1F4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F062F74-2721-4574-8F70-8E36082562F2}"/>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24976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B61B-3131-4C8E-8CF6-A55786E210D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A897D9-1E24-4932-B9ED-423C49EF3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591F2-44DE-48D0-B009-1CCF870A0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B6BE717-6BBE-4093-AFB5-99329D5BAB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8A5FA6-1B8A-4E67-BE52-9FBC10F71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135822-7352-4FF2-892D-0099A1B3B1FE}"/>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8" name="Footer Placeholder 7">
            <a:extLst>
              <a:ext uri="{FF2B5EF4-FFF2-40B4-BE49-F238E27FC236}">
                <a16:creationId xmlns:a16="http://schemas.microsoft.com/office/drawing/2014/main" id="{5CEF0823-7409-49E1-93B6-D323917A63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B247611-2E43-4F74-B0AD-1BDF080460D8}"/>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241480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9B39-B873-49F9-8A0D-281EA585291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27CE48-16B2-453E-ADB3-3877BA1F0FCF}"/>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4" name="Footer Placeholder 3">
            <a:extLst>
              <a:ext uri="{FF2B5EF4-FFF2-40B4-BE49-F238E27FC236}">
                <a16:creationId xmlns:a16="http://schemas.microsoft.com/office/drawing/2014/main" id="{205800F9-88F8-4677-BAD7-8390D2A7868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21B70EA-EA07-4437-BE30-E75251DD93D0}"/>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2555284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520E4-4D77-435E-BF77-88950BB98059}"/>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3" name="Footer Placeholder 2">
            <a:extLst>
              <a:ext uri="{FF2B5EF4-FFF2-40B4-BE49-F238E27FC236}">
                <a16:creationId xmlns:a16="http://schemas.microsoft.com/office/drawing/2014/main" id="{EEA56082-C77B-4DF1-A5B9-A07243B7E03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2A1E48-A816-49C2-9849-4F02C7583ED3}"/>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13769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DFF9-EDFA-4255-87F1-F30BA60B5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7E98A9-4765-47B4-A949-22DC96DD07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2469204-1C23-4025-A8D8-F7AD6F60D4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BD258-F011-43A6-82BB-58B95071CB17}"/>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6" name="Footer Placeholder 5">
            <a:extLst>
              <a:ext uri="{FF2B5EF4-FFF2-40B4-BE49-F238E27FC236}">
                <a16:creationId xmlns:a16="http://schemas.microsoft.com/office/drawing/2014/main" id="{D7B047EF-FF2D-441F-964E-1E3EAC0032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B16B08-F12E-4296-82F4-6B89876639D5}"/>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398597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C302-F3EA-4128-B23C-E9C5E668D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314463F-DBDC-4DBA-B4BE-6F6CFA8D9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8C47C6-C9D7-49E8-84D7-2F4DF3902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59B05-139B-4B75-8026-50F25F2CE704}"/>
              </a:ext>
            </a:extLst>
          </p:cNvPr>
          <p:cNvSpPr>
            <a:spLocks noGrp="1"/>
          </p:cNvSpPr>
          <p:nvPr>
            <p:ph type="dt" sz="half" idx="10"/>
          </p:nvPr>
        </p:nvSpPr>
        <p:spPr/>
        <p:txBody>
          <a:bodyPr/>
          <a:lstStyle/>
          <a:p>
            <a:fld id="{12FE937D-E7A5-4E1F-BA48-A4CF78A10FDB}" type="datetimeFigureOut">
              <a:rPr lang="en-GB" smtClean="0"/>
              <a:t>18/10/2020</a:t>
            </a:fld>
            <a:endParaRPr lang="en-GB"/>
          </a:p>
        </p:txBody>
      </p:sp>
      <p:sp>
        <p:nvSpPr>
          <p:cNvPr id="6" name="Footer Placeholder 5">
            <a:extLst>
              <a:ext uri="{FF2B5EF4-FFF2-40B4-BE49-F238E27FC236}">
                <a16:creationId xmlns:a16="http://schemas.microsoft.com/office/drawing/2014/main" id="{4DF99937-6B4B-421F-9E4B-E6572DB79C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086B9D-6486-4066-AE95-B99C3F74A57F}"/>
              </a:ext>
            </a:extLst>
          </p:cNvPr>
          <p:cNvSpPr>
            <a:spLocks noGrp="1"/>
          </p:cNvSpPr>
          <p:nvPr>
            <p:ph type="sldNum" sz="quarter" idx="12"/>
          </p:nvPr>
        </p:nvSpPr>
        <p:spPr/>
        <p:txBody>
          <a:bodyPr/>
          <a:lstStyle/>
          <a:p>
            <a:fld id="{6DAFB8F0-2BD9-4815-8138-8B4753862B97}" type="slidenum">
              <a:rPr lang="en-GB" smtClean="0"/>
              <a:t>‹#›</a:t>
            </a:fld>
            <a:endParaRPr lang="en-GB"/>
          </a:p>
        </p:txBody>
      </p:sp>
    </p:spTree>
    <p:extLst>
      <p:ext uri="{BB962C8B-B14F-4D97-AF65-F5344CB8AC3E}">
        <p14:creationId xmlns:p14="http://schemas.microsoft.com/office/powerpoint/2010/main" val="362145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5E8A-F898-4E0D-A8A7-6079E1A2AB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C490C2-1717-4A7F-A1F8-C134A22E5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22C9BB-DAAE-4358-A37C-049B98E799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FE937D-E7A5-4E1F-BA48-A4CF78A10FDB}" type="datetimeFigureOut">
              <a:rPr lang="en-GB" smtClean="0"/>
              <a:t>18/10/2020</a:t>
            </a:fld>
            <a:endParaRPr lang="en-GB"/>
          </a:p>
        </p:txBody>
      </p:sp>
      <p:sp>
        <p:nvSpPr>
          <p:cNvPr id="5" name="Footer Placeholder 4">
            <a:extLst>
              <a:ext uri="{FF2B5EF4-FFF2-40B4-BE49-F238E27FC236}">
                <a16:creationId xmlns:a16="http://schemas.microsoft.com/office/drawing/2014/main" id="{8467D2C2-8576-4E9F-9D5D-7870D97C06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367884-46C7-403B-A1D1-CA41599772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FB8F0-2BD9-4815-8138-8B4753862B97}" type="slidenum">
              <a:rPr lang="en-GB" smtClean="0"/>
              <a:t>‹#›</a:t>
            </a:fld>
            <a:endParaRPr lang="en-GB"/>
          </a:p>
        </p:txBody>
      </p:sp>
    </p:spTree>
    <p:extLst>
      <p:ext uri="{BB962C8B-B14F-4D97-AF65-F5344CB8AC3E}">
        <p14:creationId xmlns:p14="http://schemas.microsoft.com/office/powerpoint/2010/main" val="4065290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png"/><Relationship Id="rId4" Type="http://schemas.openxmlformats.org/officeDocument/2006/relationships/image" Target="../media/image2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60F2A-2C3A-47ED-84EF-2A91CC6DF2C1}"/>
              </a:ext>
            </a:extLst>
          </p:cNvPr>
          <p:cNvSpPr/>
          <p:nvPr/>
        </p:nvSpPr>
        <p:spPr>
          <a:xfrm>
            <a:off x="0" y="0"/>
            <a:ext cx="12192000" cy="412738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DCB815-F1DB-4097-BD0A-5D065082BB5B}"/>
              </a:ext>
            </a:extLst>
          </p:cNvPr>
          <p:cNvSpPr>
            <a:spLocks noGrp="1"/>
          </p:cNvSpPr>
          <p:nvPr>
            <p:ph type="ctrTitle"/>
          </p:nvPr>
        </p:nvSpPr>
        <p:spPr>
          <a:xfrm>
            <a:off x="1149292" y="1096859"/>
            <a:ext cx="10041622" cy="2849562"/>
          </a:xfrm>
        </p:spPr>
        <p:txBody>
          <a:bodyPr>
            <a:noAutofit/>
          </a:bodyPr>
          <a:lstStyle/>
          <a:p>
            <a:pPr>
              <a:lnSpc>
                <a:spcPct val="100000"/>
              </a:lnSpc>
            </a:pPr>
            <a:r>
              <a:rPr lang="en-GB" sz="4400" b="1" dirty="0">
                <a:solidFill>
                  <a:schemeClr val="bg1"/>
                </a:solidFill>
                <a:latin typeface="Constantia" panose="02030602050306030303" pitchFamily="18" charset="0"/>
                <a:ea typeface="Charis SIL" panose="02000500060000020004" pitchFamily="2" charset="0"/>
                <a:cs typeface="Charis SIL" panose="02000500060000020004" pitchFamily="2" charset="0"/>
              </a:rPr>
              <a:t>Developing statistical downscaling to improve water quality understanding and management in the Ramganga sub-basin</a:t>
            </a:r>
          </a:p>
        </p:txBody>
      </p:sp>
      <p:sp>
        <p:nvSpPr>
          <p:cNvPr id="3" name="Subtitle 2">
            <a:extLst>
              <a:ext uri="{FF2B5EF4-FFF2-40B4-BE49-F238E27FC236}">
                <a16:creationId xmlns:a16="http://schemas.microsoft.com/office/drawing/2014/main" id="{C78DCC8C-82F7-437F-8534-E233024542CD}"/>
              </a:ext>
            </a:extLst>
          </p:cNvPr>
          <p:cNvSpPr>
            <a:spLocks noGrp="1"/>
          </p:cNvSpPr>
          <p:nvPr>
            <p:ph type="subTitle" idx="1"/>
          </p:nvPr>
        </p:nvSpPr>
        <p:spPr>
          <a:xfrm>
            <a:off x="1524000" y="4469536"/>
            <a:ext cx="9144000" cy="1655762"/>
          </a:xfrm>
        </p:spPr>
        <p:txBody>
          <a:bodyPr>
            <a:normAutofit/>
          </a:bodyPr>
          <a:lstStyle/>
          <a:p>
            <a:r>
              <a:rPr lang="en-GB" b="1" dirty="0">
                <a:latin typeface="Charis SIL" panose="02000500060000020004" pitchFamily="2" charset="0"/>
                <a:ea typeface="Charis SIL" panose="02000500060000020004" pitchFamily="2" charset="0"/>
                <a:cs typeface="Charis SIL" panose="02000500060000020004" pitchFamily="2" charset="0"/>
              </a:rPr>
              <a:t>Surajit Ray, Marian Scott, Claire Miller, Craig Wilkie</a:t>
            </a:r>
          </a:p>
          <a:p>
            <a:r>
              <a:rPr lang="en-GB" b="1" dirty="0">
                <a:latin typeface="Charis SIL" panose="02000500060000020004" pitchFamily="2" charset="0"/>
                <a:ea typeface="Charis SIL" panose="02000500060000020004" pitchFamily="2" charset="0"/>
                <a:cs typeface="Charis SIL" panose="02000500060000020004" pitchFamily="2" charset="0"/>
              </a:rPr>
              <a:t>School of Mathematics and Statistics, University of Glasgow</a:t>
            </a:r>
          </a:p>
          <a:p>
            <a:endParaRPr lang="en-GB" sz="1400" b="1" dirty="0">
              <a:latin typeface="Charis SIL" panose="02000500060000020004" pitchFamily="2" charset="0"/>
              <a:ea typeface="Charis SIL" panose="02000500060000020004" pitchFamily="2" charset="0"/>
              <a:cs typeface="Charis SIL" panose="02000500060000020004" pitchFamily="2" charset="0"/>
            </a:endParaRPr>
          </a:p>
          <a:p>
            <a:r>
              <a:rPr lang="en-GB" b="1" dirty="0">
                <a:latin typeface="Charis SIL" panose="02000500060000020004" pitchFamily="2" charset="0"/>
                <a:ea typeface="Charis SIL" panose="02000500060000020004" pitchFamily="2" charset="0"/>
                <a:cs typeface="Charis SIL" panose="02000500060000020004" pitchFamily="2" charset="0"/>
              </a:rPr>
              <a:t>ICMS, October 19, 2020</a:t>
            </a:r>
          </a:p>
          <a:p>
            <a:endParaRPr lang="en-GB" b="1" dirty="0">
              <a:latin typeface="Charis SIL" panose="02000500060000020004" pitchFamily="2" charset="0"/>
              <a:ea typeface="Charis SIL" panose="02000500060000020004" pitchFamily="2" charset="0"/>
              <a:cs typeface="Charis SIL" panose="02000500060000020004" pitchFamily="2" charset="0"/>
            </a:endParaRPr>
          </a:p>
        </p:txBody>
      </p:sp>
      <p:sp>
        <p:nvSpPr>
          <p:cNvPr id="8" name="Rectangle 7">
            <a:extLst>
              <a:ext uri="{FF2B5EF4-FFF2-40B4-BE49-F238E27FC236}">
                <a16:creationId xmlns:a16="http://schemas.microsoft.com/office/drawing/2014/main" id="{299FB064-0A58-4A0D-952A-5E3F1A212596}"/>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drawing&#10;&#10;Description automatically generated">
            <a:extLst>
              <a:ext uri="{FF2B5EF4-FFF2-40B4-BE49-F238E27FC236}">
                <a16:creationId xmlns:a16="http://schemas.microsoft.com/office/drawing/2014/main" id="{8290B928-6CA8-4F2F-8680-684F64BC8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pic>
        <p:nvPicPr>
          <p:cNvPr id="1026" name="Picture 2" descr="Study in Scotland, UK | Home | | University of Stirling">
            <a:extLst>
              <a:ext uri="{FF2B5EF4-FFF2-40B4-BE49-F238E27FC236}">
                <a16:creationId xmlns:a16="http://schemas.microsoft.com/office/drawing/2014/main" id="{9FC36F33-1869-4B6E-8988-09D4AAC36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326" y="6387990"/>
            <a:ext cx="1605698" cy="401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e for Ecology and Hydrology to become independent on 1 ...">
            <a:extLst>
              <a:ext uri="{FF2B5EF4-FFF2-40B4-BE49-F238E27FC236}">
                <a16:creationId xmlns:a16="http://schemas.microsoft.com/office/drawing/2014/main" id="{0A311609-2F49-4B69-9D24-E1C49CF0B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711" y="6318283"/>
            <a:ext cx="1895502" cy="499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out us | The James Hutton Institute">
            <a:extLst>
              <a:ext uri="{FF2B5EF4-FFF2-40B4-BE49-F238E27FC236}">
                <a16:creationId xmlns:a16="http://schemas.microsoft.com/office/drawing/2014/main" id="{5397C50F-30AE-43C4-A6BA-37573B7DF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6756" y="6269892"/>
            <a:ext cx="869679" cy="6291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IT Kanpur - India-EU ICT Standardisation">
            <a:extLst>
              <a:ext uri="{FF2B5EF4-FFF2-40B4-BE49-F238E27FC236}">
                <a16:creationId xmlns:a16="http://schemas.microsoft.com/office/drawing/2014/main" id="{C6BB9DB2-BF09-42F2-B01C-5D48D462F9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2616" y="6343960"/>
            <a:ext cx="2200028" cy="4653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automatically generated">
            <a:extLst>
              <a:ext uri="{FF2B5EF4-FFF2-40B4-BE49-F238E27FC236}">
                <a16:creationId xmlns:a16="http://schemas.microsoft.com/office/drawing/2014/main" id="{891AD15A-E37A-4BEE-887B-27F0E12E2E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720" y="6391315"/>
            <a:ext cx="1289919" cy="400732"/>
          </a:xfrm>
          <a:prstGeom prst="rect">
            <a:avLst/>
          </a:prstGeom>
        </p:spPr>
      </p:pic>
      <p:sp>
        <p:nvSpPr>
          <p:cNvPr id="12" name="Rectangle 11">
            <a:extLst>
              <a:ext uri="{FF2B5EF4-FFF2-40B4-BE49-F238E27FC236}">
                <a16:creationId xmlns:a16="http://schemas.microsoft.com/office/drawing/2014/main" id="{F392FC90-9452-482F-8CBF-24C4A3115BD5}"/>
              </a:ext>
            </a:extLst>
          </p:cNvPr>
          <p:cNvSpPr/>
          <p:nvPr/>
        </p:nvSpPr>
        <p:spPr>
          <a:xfrm>
            <a:off x="0" y="6235447"/>
            <a:ext cx="12192000" cy="45719"/>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340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Considerations for river data</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325562"/>
            <a:ext cx="7634681" cy="5189538"/>
          </a:xfrm>
        </p:spPr>
        <p:txBody>
          <a:bodyPr>
            <a:normAutofit/>
          </a:bodyPr>
          <a:lstStyle/>
          <a:p>
            <a:r>
              <a:rPr lang="en-GB" dirty="0">
                <a:latin typeface="Dante" panose="020B0604020202020204" pitchFamily="18" charset="0"/>
              </a:rPr>
              <a:t>Long and thin (land contamination of remote sensing data cells on river edge)</a:t>
            </a:r>
          </a:p>
          <a:p>
            <a:endParaRPr lang="en-GB" sz="1800" dirty="0">
              <a:latin typeface="Dante" panose="020B0604020202020204" pitchFamily="18" charset="0"/>
            </a:endParaRPr>
          </a:p>
          <a:p>
            <a:r>
              <a:rPr lang="en-GB" dirty="0">
                <a:latin typeface="Dante" panose="020B0604020202020204" pitchFamily="18" charset="0"/>
              </a:rPr>
              <a:t>Shifting river width and location over time: How to define river mask?</a:t>
            </a:r>
          </a:p>
          <a:p>
            <a:endParaRPr lang="en-GB" sz="1800" dirty="0">
              <a:latin typeface="Dante" panose="020B0604020202020204" pitchFamily="18" charset="0"/>
            </a:endParaRPr>
          </a:p>
          <a:p>
            <a:r>
              <a:rPr lang="en-GB" dirty="0">
                <a:latin typeface="Dante" panose="020B0604020202020204" pitchFamily="18" charset="0"/>
              </a:rPr>
              <a:t>Flow direction rather than direct Euclidean distance (e.g. Ver </a:t>
            </a:r>
            <a:r>
              <a:rPr lang="en-GB" dirty="0" err="1">
                <a:latin typeface="Dante" panose="020B0604020202020204" pitchFamily="18" charset="0"/>
              </a:rPr>
              <a:t>Hoef</a:t>
            </a:r>
            <a:r>
              <a:rPr lang="en-GB" dirty="0">
                <a:latin typeface="Dante" panose="020B0604020202020204" pitchFamily="18" charset="0"/>
              </a:rPr>
              <a:t> et al., 2006)</a:t>
            </a:r>
          </a:p>
          <a:p>
            <a:endParaRPr lang="en-GB" sz="1800" dirty="0">
              <a:latin typeface="Dante" panose="020B0604020202020204" pitchFamily="18" charset="0"/>
            </a:endParaRPr>
          </a:p>
          <a:p>
            <a:r>
              <a:rPr lang="en-GB" dirty="0">
                <a:latin typeface="Dante" panose="020B0604020202020204" pitchFamily="18" charset="0"/>
              </a:rPr>
              <a:t>Large number of remote sensing data points – computational difficulties</a:t>
            </a:r>
          </a:p>
        </p:txBody>
      </p:sp>
      <p:sp>
        <p:nvSpPr>
          <p:cNvPr id="12" name="Freeform: Shape 11">
            <a:extLst>
              <a:ext uri="{FF2B5EF4-FFF2-40B4-BE49-F238E27FC236}">
                <a16:creationId xmlns:a16="http://schemas.microsoft.com/office/drawing/2014/main" id="{3B47B7EB-E6D9-4F8F-AEC7-2F69EDFF3896}"/>
              </a:ext>
            </a:extLst>
          </p:cNvPr>
          <p:cNvSpPr/>
          <p:nvPr/>
        </p:nvSpPr>
        <p:spPr>
          <a:xfrm>
            <a:off x="8921701" y="1476461"/>
            <a:ext cx="2705440" cy="4700501"/>
          </a:xfrm>
          <a:custGeom>
            <a:avLst/>
            <a:gdLst>
              <a:gd name="connsiteX0" fmla="*/ 12574 w 2587994"/>
              <a:gd name="connsiteY0" fmla="*/ 0 h 4588778"/>
              <a:gd name="connsiteX1" fmla="*/ 12574 w 2587994"/>
              <a:gd name="connsiteY1" fmla="*/ 0 h 4588778"/>
              <a:gd name="connsiteX2" fmla="*/ 12574 w 2587994"/>
              <a:gd name="connsiteY2" fmla="*/ 335560 h 4588778"/>
              <a:gd name="connsiteX3" fmla="*/ 29352 w 2587994"/>
              <a:gd name="connsiteY3" fmla="*/ 360727 h 4588778"/>
              <a:gd name="connsiteX4" fmla="*/ 54519 w 2587994"/>
              <a:gd name="connsiteY4" fmla="*/ 411061 h 4588778"/>
              <a:gd name="connsiteX5" fmla="*/ 79686 w 2587994"/>
              <a:gd name="connsiteY5" fmla="*/ 419450 h 4588778"/>
              <a:gd name="connsiteX6" fmla="*/ 121631 w 2587994"/>
              <a:gd name="connsiteY6" fmla="*/ 494951 h 4588778"/>
              <a:gd name="connsiteX7" fmla="*/ 146798 w 2587994"/>
              <a:gd name="connsiteY7" fmla="*/ 520118 h 4588778"/>
              <a:gd name="connsiteX8" fmla="*/ 188743 w 2587994"/>
              <a:gd name="connsiteY8" fmla="*/ 570452 h 4588778"/>
              <a:gd name="connsiteX9" fmla="*/ 222299 w 2587994"/>
              <a:gd name="connsiteY9" fmla="*/ 587230 h 4588778"/>
              <a:gd name="connsiteX10" fmla="*/ 255855 w 2587994"/>
              <a:gd name="connsiteY10" fmla="*/ 620786 h 4588778"/>
              <a:gd name="connsiteX11" fmla="*/ 272633 w 2587994"/>
              <a:gd name="connsiteY11" fmla="*/ 645953 h 4588778"/>
              <a:gd name="connsiteX12" fmla="*/ 322967 w 2587994"/>
              <a:gd name="connsiteY12" fmla="*/ 679509 h 4588778"/>
              <a:gd name="connsiteX13" fmla="*/ 339745 w 2587994"/>
              <a:gd name="connsiteY13" fmla="*/ 704676 h 4588778"/>
              <a:gd name="connsiteX14" fmla="*/ 423635 w 2587994"/>
              <a:gd name="connsiteY14" fmla="*/ 763399 h 4588778"/>
              <a:gd name="connsiteX15" fmla="*/ 490747 w 2587994"/>
              <a:gd name="connsiteY15" fmla="*/ 805344 h 4588778"/>
              <a:gd name="connsiteX16" fmla="*/ 541081 w 2587994"/>
              <a:gd name="connsiteY16" fmla="*/ 838899 h 4588778"/>
              <a:gd name="connsiteX17" fmla="*/ 608193 w 2587994"/>
              <a:gd name="connsiteY17" fmla="*/ 864066 h 4588778"/>
              <a:gd name="connsiteX18" fmla="*/ 641749 w 2587994"/>
              <a:gd name="connsiteY18" fmla="*/ 872455 h 4588778"/>
              <a:gd name="connsiteX19" fmla="*/ 692082 w 2587994"/>
              <a:gd name="connsiteY19" fmla="*/ 889233 h 4588778"/>
              <a:gd name="connsiteX20" fmla="*/ 759194 w 2587994"/>
              <a:gd name="connsiteY20" fmla="*/ 914400 h 4588778"/>
              <a:gd name="connsiteX21" fmla="*/ 809528 w 2587994"/>
              <a:gd name="connsiteY21" fmla="*/ 931178 h 4588778"/>
              <a:gd name="connsiteX22" fmla="*/ 901807 w 2587994"/>
              <a:gd name="connsiteY22" fmla="*/ 956345 h 4588778"/>
              <a:gd name="connsiteX23" fmla="*/ 926974 w 2587994"/>
              <a:gd name="connsiteY23" fmla="*/ 964734 h 4588778"/>
              <a:gd name="connsiteX24" fmla="*/ 960530 w 2587994"/>
              <a:gd name="connsiteY24" fmla="*/ 981512 h 4588778"/>
              <a:gd name="connsiteX25" fmla="*/ 1019253 w 2587994"/>
              <a:gd name="connsiteY25" fmla="*/ 998290 h 4588778"/>
              <a:gd name="connsiteX26" fmla="*/ 1069587 w 2587994"/>
              <a:gd name="connsiteY26" fmla="*/ 1015068 h 4588778"/>
              <a:gd name="connsiteX27" fmla="*/ 1094754 w 2587994"/>
              <a:gd name="connsiteY27" fmla="*/ 1023457 h 4588778"/>
              <a:gd name="connsiteX28" fmla="*/ 1128310 w 2587994"/>
              <a:gd name="connsiteY28" fmla="*/ 1040235 h 4588778"/>
              <a:gd name="connsiteX29" fmla="*/ 1178644 w 2587994"/>
              <a:gd name="connsiteY29" fmla="*/ 1057013 h 4588778"/>
              <a:gd name="connsiteX30" fmla="*/ 1203811 w 2587994"/>
              <a:gd name="connsiteY30" fmla="*/ 1065402 h 4588778"/>
              <a:gd name="connsiteX31" fmla="*/ 1228978 w 2587994"/>
              <a:gd name="connsiteY31" fmla="*/ 1073791 h 4588778"/>
              <a:gd name="connsiteX32" fmla="*/ 1262534 w 2587994"/>
              <a:gd name="connsiteY32" fmla="*/ 1090569 h 4588778"/>
              <a:gd name="connsiteX33" fmla="*/ 1312868 w 2587994"/>
              <a:gd name="connsiteY33" fmla="*/ 1107347 h 4588778"/>
              <a:gd name="connsiteX34" fmla="*/ 1346424 w 2587994"/>
              <a:gd name="connsiteY34" fmla="*/ 1124125 h 4588778"/>
              <a:gd name="connsiteX35" fmla="*/ 1371591 w 2587994"/>
              <a:gd name="connsiteY35" fmla="*/ 1132514 h 4588778"/>
              <a:gd name="connsiteX36" fmla="*/ 1421925 w 2587994"/>
              <a:gd name="connsiteY36" fmla="*/ 1166070 h 4588778"/>
              <a:gd name="connsiteX37" fmla="*/ 1447092 w 2587994"/>
              <a:gd name="connsiteY37" fmla="*/ 1182848 h 4588778"/>
              <a:gd name="connsiteX38" fmla="*/ 1472259 w 2587994"/>
              <a:gd name="connsiteY38" fmla="*/ 1191237 h 4588778"/>
              <a:gd name="connsiteX39" fmla="*/ 1547760 w 2587994"/>
              <a:gd name="connsiteY39" fmla="*/ 1258349 h 4588778"/>
              <a:gd name="connsiteX40" fmla="*/ 1564538 w 2587994"/>
              <a:gd name="connsiteY40" fmla="*/ 1283516 h 4588778"/>
              <a:gd name="connsiteX41" fmla="*/ 1623260 w 2587994"/>
              <a:gd name="connsiteY41" fmla="*/ 1342239 h 4588778"/>
              <a:gd name="connsiteX42" fmla="*/ 1665205 w 2587994"/>
              <a:gd name="connsiteY42" fmla="*/ 1392573 h 4588778"/>
              <a:gd name="connsiteX43" fmla="*/ 1690372 w 2587994"/>
              <a:gd name="connsiteY43" fmla="*/ 1451296 h 4588778"/>
              <a:gd name="connsiteX44" fmla="*/ 1715539 w 2587994"/>
              <a:gd name="connsiteY44" fmla="*/ 1476463 h 4588778"/>
              <a:gd name="connsiteX45" fmla="*/ 1740706 w 2587994"/>
              <a:gd name="connsiteY45" fmla="*/ 1551964 h 4588778"/>
              <a:gd name="connsiteX46" fmla="*/ 1749095 w 2587994"/>
              <a:gd name="connsiteY46" fmla="*/ 1577131 h 4588778"/>
              <a:gd name="connsiteX47" fmla="*/ 1765873 w 2587994"/>
              <a:gd name="connsiteY47" fmla="*/ 1711355 h 4588778"/>
              <a:gd name="connsiteX48" fmla="*/ 1774262 w 2587994"/>
              <a:gd name="connsiteY48" fmla="*/ 1778466 h 4588778"/>
              <a:gd name="connsiteX49" fmla="*/ 1765873 w 2587994"/>
              <a:gd name="connsiteY49" fmla="*/ 1879134 h 4588778"/>
              <a:gd name="connsiteX50" fmla="*/ 1732317 w 2587994"/>
              <a:gd name="connsiteY50" fmla="*/ 1963024 h 4588778"/>
              <a:gd name="connsiteX51" fmla="*/ 1723928 w 2587994"/>
              <a:gd name="connsiteY51" fmla="*/ 1988191 h 4588778"/>
              <a:gd name="connsiteX52" fmla="*/ 1707150 w 2587994"/>
              <a:gd name="connsiteY52" fmla="*/ 2013358 h 4588778"/>
              <a:gd name="connsiteX53" fmla="*/ 1673594 w 2587994"/>
              <a:gd name="connsiteY53" fmla="*/ 2088859 h 4588778"/>
              <a:gd name="connsiteX54" fmla="*/ 1648427 w 2587994"/>
              <a:gd name="connsiteY54" fmla="*/ 2172749 h 4588778"/>
              <a:gd name="connsiteX55" fmla="*/ 1640038 w 2587994"/>
              <a:gd name="connsiteY55" fmla="*/ 2197916 h 4588778"/>
              <a:gd name="connsiteX56" fmla="*/ 1614871 w 2587994"/>
              <a:gd name="connsiteY56" fmla="*/ 2248250 h 4588778"/>
              <a:gd name="connsiteX57" fmla="*/ 1581316 w 2587994"/>
              <a:gd name="connsiteY57" fmla="*/ 2298584 h 4588778"/>
              <a:gd name="connsiteX58" fmla="*/ 1547760 w 2587994"/>
              <a:gd name="connsiteY58" fmla="*/ 2348918 h 4588778"/>
              <a:gd name="connsiteX59" fmla="*/ 1530982 w 2587994"/>
              <a:gd name="connsiteY59" fmla="*/ 2374085 h 4588778"/>
              <a:gd name="connsiteX60" fmla="*/ 1480648 w 2587994"/>
              <a:gd name="connsiteY60" fmla="*/ 2424419 h 4588778"/>
              <a:gd name="connsiteX61" fmla="*/ 1455481 w 2587994"/>
              <a:gd name="connsiteY61" fmla="*/ 2449586 h 4588778"/>
              <a:gd name="connsiteX62" fmla="*/ 1438703 w 2587994"/>
              <a:gd name="connsiteY62" fmla="*/ 2474753 h 4588778"/>
              <a:gd name="connsiteX63" fmla="*/ 1371591 w 2587994"/>
              <a:gd name="connsiteY63" fmla="*/ 2541865 h 4588778"/>
              <a:gd name="connsiteX64" fmla="*/ 1304479 w 2587994"/>
              <a:gd name="connsiteY64" fmla="*/ 2625755 h 4588778"/>
              <a:gd name="connsiteX65" fmla="*/ 1304479 w 2587994"/>
              <a:gd name="connsiteY65" fmla="*/ 2625755 h 4588778"/>
              <a:gd name="connsiteX66" fmla="*/ 1287701 w 2587994"/>
              <a:gd name="connsiteY66" fmla="*/ 2650921 h 4588778"/>
              <a:gd name="connsiteX67" fmla="*/ 1228978 w 2587994"/>
              <a:gd name="connsiteY67" fmla="*/ 2709644 h 4588778"/>
              <a:gd name="connsiteX68" fmla="*/ 1170255 w 2587994"/>
              <a:gd name="connsiteY68" fmla="*/ 2768367 h 4588778"/>
              <a:gd name="connsiteX69" fmla="*/ 1111532 w 2587994"/>
              <a:gd name="connsiteY69" fmla="*/ 2843868 h 4588778"/>
              <a:gd name="connsiteX70" fmla="*/ 1069587 w 2587994"/>
              <a:gd name="connsiteY70" fmla="*/ 2894202 h 4588778"/>
              <a:gd name="connsiteX71" fmla="*/ 1010864 w 2587994"/>
              <a:gd name="connsiteY71" fmla="*/ 2961314 h 4588778"/>
              <a:gd name="connsiteX72" fmla="*/ 977308 w 2587994"/>
              <a:gd name="connsiteY72" fmla="*/ 3003259 h 4588778"/>
              <a:gd name="connsiteX73" fmla="*/ 943752 w 2587994"/>
              <a:gd name="connsiteY73" fmla="*/ 3045204 h 4588778"/>
              <a:gd name="connsiteX74" fmla="*/ 910196 w 2587994"/>
              <a:gd name="connsiteY74" fmla="*/ 3078760 h 4588778"/>
              <a:gd name="connsiteX75" fmla="*/ 893418 w 2587994"/>
              <a:gd name="connsiteY75" fmla="*/ 3103927 h 4588778"/>
              <a:gd name="connsiteX76" fmla="*/ 851473 w 2587994"/>
              <a:gd name="connsiteY76" fmla="*/ 3162650 h 4588778"/>
              <a:gd name="connsiteX77" fmla="*/ 843084 w 2587994"/>
              <a:gd name="connsiteY77" fmla="*/ 3187817 h 4588778"/>
              <a:gd name="connsiteX78" fmla="*/ 826306 w 2587994"/>
              <a:gd name="connsiteY78" fmla="*/ 3212984 h 4588778"/>
              <a:gd name="connsiteX79" fmla="*/ 817917 w 2587994"/>
              <a:gd name="connsiteY79" fmla="*/ 3238151 h 4588778"/>
              <a:gd name="connsiteX80" fmla="*/ 792750 w 2587994"/>
              <a:gd name="connsiteY80" fmla="*/ 3305263 h 4588778"/>
              <a:gd name="connsiteX81" fmla="*/ 775972 w 2587994"/>
              <a:gd name="connsiteY81" fmla="*/ 3380764 h 4588778"/>
              <a:gd name="connsiteX82" fmla="*/ 767583 w 2587994"/>
              <a:gd name="connsiteY82" fmla="*/ 3405931 h 4588778"/>
              <a:gd name="connsiteX83" fmla="*/ 767583 w 2587994"/>
              <a:gd name="connsiteY83" fmla="*/ 3640822 h 4588778"/>
              <a:gd name="connsiteX84" fmla="*/ 775972 w 2587994"/>
              <a:gd name="connsiteY84" fmla="*/ 3665989 h 4588778"/>
              <a:gd name="connsiteX85" fmla="*/ 784361 w 2587994"/>
              <a:gd name="connsiteY85" fmla="*/ 3707934 h 4588778"/>
              <a:gd name="connsiteX86" fmla="*/ 809528 w 2587994"/>
              <a:gd name="connsiteY86" fmla="*/ 3808602 h 4588778"/>
              <a:gd name="connsiteX87" fmla="*/ 826306 w 2587994"/>
              <a:gd name="connsiteY87" fmla="*/ 3833769 h 4588778"/>
              <a:gd name="connsiteX88" fmla="*/ 843084 w 2587994"/>
              <a:gd name="connsiteY88" fmla="*/ 3892492 h 4588778"/>
              <a:gd name="connsiteX89" fmla="*/ 851473 w 2587994"/>
              <a:gd name="connsiteY89" fmla="*/ 3917659 h 4588778"/>
              <a:gd name="connsiteX90" fmla="*/ 885029 w 2587994"/>
              <a:gd name="connsiteY90" fmla="*/ 3967993 h 4588778"/>
              <a:gd name="connsiteX91" fmla="*/ 893418 w 2587994"/>
              <a:gd name="connsiteY91" fmla="*/ 3993160 h 4588778"/>
              <a:gd name="connsiteX92" fmla="*/ 918585 w 2587994"/>
              <a:gd name="connsiteY92" fmla="*/ 4018327 h 4588778"/>
              <a:gd name="connsiteX93" fmla="*/ 960530 w 2587994"/>
              <a:gd name="connsiteY93" fmla="*/ 4077050 h 4588778"/>
              <a:gd name="connsiteX94" fmla="*/ 1019253 w 2587994"/>
              <a:gd name="connsiteY94" fmla="*/ 4144162 h 4588778"/>
              <a:gd name="connsiteX95" fmla="*/ 1077976 w 2587994"/>
              <a:gd name="connsiteY95" fmla="*/ 4219663 h 4588778"/>
              <a:gd name="connsiteX96" fmla="*/ 1103143 w 2587994"/>
              <a:gd name="connsiteY96" fmla="*/ 4244830 h 4588778"/>
              <a:gd name="connsiteX97" fmla="*/ 1161866 w 2587994"/>
              <a:gd name="connsiteY97" fmla="*/ 4286775 h 4588778"/>
              <a:gd name="connsiteX98" fmla="*/ 1228978 w 2587994"/>
              <a:gd name="connsiteY98" fmla="*/ 4345498 h 4588778"/>
              <a:gd name="connsiteX99" fmla="*/ 1254145 w 2587994"/>
              <a:gd name="connsiteY99" fmla="*/ 4362276 h 4588778"/>
              <a:gd name="connsiteX100" fmla="*/ 1279312 w 2587994"/>
              <a:gd name="connsiteY100" fmla="*/ 4379054 h 4588778"/>
              <a:gd name="connsiteX101" fmla="*/ 1304479 w 2587994"/>
              <a:gd name="connsiteY101" fmla="*/ 4387443 h 4588778"/>
              <a:gd name="connsiteX102" fmla="*/ 1354813 w 2587994"/>
              <a:gd name="connsiteY102" fmla="*/ 4420999 h 4588778"/>
              <a:gd name="connsiteX103" fmla="*/ 1379980 w 2587994"/>
              <a:gd name="connsiteY103" fmla="*/ 4446166 h 4588778"/>
              <a:gd name="connsiteX104" fmla="*/ 1413536 w 2587994"/>
              <a:gd name="connsiteY104" fmla="*/ 4462944 h 4588778"/>
              <a:gd name="connsiteX105" fmla="*/ 1489037 w 2587994"/>
              <a:gd name="connsiteY105" fmla="*/ 4521666 h 4588778"/>
              <a:gd name="connsiteX106" fmla="*/ 1539371 w 2587994"/>
              <a:gd name="connsiteY106" fmla="*/ 4546833 h 4588778"/>
              <a:gd name="connsiteX107" fmla="*/ 1589705 w 2587994"/>
              <a:gd name="connsiteY107" fmla="*/ 4563611 h 4588778"/>
              <a:gd name="connsiteX108" fmla="*/ 1623260 w 2587994"/>
              <a:gd name="connsiteY108" fmla="*/ 4580389 h 4588778"/>
              <a:gd name="connsiteX109" fmla="*/ 2587994 w 2587994"/>
              <a:gd name="connsiteY109" fmla="*/ 4588778 h 4588778"/>
              <a:gd name="connsiteX110" fmla="*/ 2520882 w 2587994"/>
              <a:gd name="connsiteY110" fmla="*/ 4563611 h 4588778"/>
              <a:gd name="connsiteX111" fmla="*/ 2470549 w 2587994"/>
              <a:gd name="connsiteY111" fmla="*/ 4546833 h 4588778"/>
              <a:gd name="connsiteX112" fmla="*/ 2420215 w 2587994"/>
              <a:gd name="connsiteY112" fmla="*/ 4513277 h 4588778"/>
              <a:gd name="connsiteX113" fmla="*/ 2369881 w 2587994"/>
              <a:gd name="connsiteY113" fmla="*/ 4496499 h 4588778"/>
              <a:gd name="connsiteX114" fmla="*/ 2344714 w 2587994"/>
              <a:gd name="connsiteY114" fmla="*/ 4488110 h 4588778"/>
              <a:gd name="connsiteX115" fmla="*/ 2269213 w 2587994"/>
              <a:gd name="connsiteY115" fmla="*/ 4471332 h 4588778"/>
              <a:gd name="connsiteX116" fmla="*/ 2210490 w 2587994"/>
              <a:gd name="connsiteY116" fmla="*/ 4462944 h 4588778"/>
              <a:gd name="connsiteX117" fmla="*/ 2134989 w 2587994"/>
              <a:gd name="connsiteY117" fmla="*/ 4429388 h 4588778"/>
              <a:gd name="connsiteX118" fmla="*/ 2118211 w 2587994"/>
              <a:gd name="connsiteY118" fmla="*/ 4412610 h 4588778"/>
              <a:gd name="connsiteX119" fmla="*/ 1983987 w 2587994"/>
              <a:gd name="connsiteY119" fmla="*/ 4345498 h 4588778"/>
              <a:gd name="connsiteX120" fmla="*/ 1900097 w 2587994"/>
              <a:gd name="connsiteY120" fmla="*/ 4286775 h 4588778"/>
              <a:gd name="connsiteX121" fmla="*/ 1874930 w 2587994"/>
              <a:gd name="connsiteY121" fmla="*/ 4269997 h 4588778"/>
              <a:gd name="connsiteX122" fmla="*/ 1849763 w 2587994"/>
              <a:gd name="connsiteY122" fmla="*/ 4244830 h 4588778"/>
              <a:gd name="connsiteX123" fmla="*/ 1824596 w 2587994"/>
              <a:gd name="connsiteY123" fmla="*/ 4236441 h 4588778"/>
              <a:gd name="connsiteX124" fmla="*/ 1774262 w 2587994"/>
              <a:gd name="connsiteY124" fmla="*/ 4202885 h 4588778"/>
              <a:gd name="connsiteX125" fmla="*/ 1732317 w 2587994"/>
              <a:gd name="connsiteY125" fmla="*/ 4169329 h 4588778"/>
              <a:gd name="connsiteX126" fmla="*/ 1707150 w 2587994"/>
              <a:gd name="connsiteY126" fmla="*/ 4152551 h 4588778"/>
              <a:gd name="connsiteX127" fmla="*/ 1656816 w 2587994"/>
              <a:gd name="connsiteY127" fmla="*/ 4135773 h 4588778"/>
              <a:gd name="connsiteX128" fmla="*/ 1631649 w 2587994"/>
              <a:gd name="connsiteY128" fmla="*/ 4127384 h 4588778"/>
              <a:gd name="connsiteX129" fmla="*/ 1581316 w 2587994"/>
              <a:gd name="connsiteY129" fmla="*/ 4102217 h 4588778"/>
              <a:gd name="connsiteX130" fmla="*/ 1556149 w 2587994"/>
              <a:gd name="connsiteY130" fmla="*/ 4085439 h 4588778"/>
              <a:gd name="connsiteX131" fmla="*/ 1539371 w 2587994"/>
              <a:gd name="connsiteY131" fmla="*/ 4060272 h 4588778"/>
              <a:gd name="connsiteX132" fmla="*/ 1514204 w 2587994"/>
              <a:gd name="connsiteY132" fmla="*/ 4051883 h 4588778"/>
              <a:gd name="connsiteX133" fmla="*/ 1480648 w 2587994"/>
              <a:gd name="connsiteY133" fmla="*/ 4001549 h 4588778"/>
              <a:gd name="connsiteX134" fmla="*/ 1463870 w 2587994"/>
              <a:gd name="connsiteY134" fmla="*/ 3976382 h 4588778"/>
              <a:gd name="connsiteX135" fmla="*/ 1438703 w 2587994"/>
              <a:gd name="connsiteY135" fmla="*/ 3967993 h 4588778"/>
              <a:gd name="connsiteX136" fmla="*/ 1405147 w 2587994"/>
              <a:gd name="connsiteY136" fmla="*/ 3926048 h 4588778"/>
              <a:gd name="connsiteX137" fmla="*/ 1363202 w 2587994"/>
              <a:gd name="connsiteY137" fmla="*/ 3892492 h 4588778"/>
              <a:gd name="connsiteX138" fmla="*/ 1354813 w 2587994"/>
              <a:gd name="connsiteY138" fmla="*/ 3867325 h 4588778"/>
              <a:gd name="connsiteX139" fmla="*/ 1312868 w 2587994"/>
              <a:gd name="connsiteY139" fmla="*/ 3825380 h 4588778"/>
              <a:gd name="connsiteX140" fmla="*/ 1279312 w 2587994"/>
              <a:gd name="connsiteY140" fmla="*/ 3749879 h 4588778"/>
              <a:gd name="connsiteX141" fmla="*/ 1262534 w 2587994"/>
              <a:gd name="connsiteY141" fmla="*/ 3632433 h 4588778"/>
              <a:gd name="connsiteX142" fmla="*/ 1270923 w 2587994"/>
              <a:gd name="connsiteY142" fmla="*/ 3447876 h 4588778"/>
              <a:gd name="connsiteX143" fmla="*/ 1279312 w 2587994"/>
              <a:gd name="connsiteY143" fmla="*/ 3422709 h 4588778"/>
              <a:gd name="connsiteX144" fmla="*/ 1304479 w 2587994"/>
              <a:gd name="connsiteY144" fmla="*/ 3397542 h 4588778"/>
              <a:gd name="connsiteX145" fmla="*/ 1346424 w 2587994"/>
              <a:gd name="connsiteY145" fmla="*/ 3355597 h 4588778"/>
              <a:gd name="connsiteX146" fmla="*/ 1379980 w 2587994"/>
              <a:gd name="connsiteY146" fmla="*/ 3313652 h 4588778"/>
              <a:gd name="connsiteX147" fmla="*/ 1421925 w 2587994"/>
              <a:gd name="connsiteY147" fmla="*/ 3280096 h 4588778"/>
              <a:gd name="connsiteX148" fmla="*/ 1463870 w 2587994"/>
              <a:gd name="connsiteY148" fmla="*/ 3229762 h 4588778"/>
              <a:gd name="connsiteX149" fmla="*/ 1489037 w 2587994"/>
              <a:gd name="connsiteY149" fmla="*/ 3221373 h 4588778"/>
              <a:gd name="connsiteX150" fmla="*/ 1530982 w 2587994"/>
              <a:gd name="connsiteY150" fmla="*/ 3179428 h 4588778"/>
              <a:gd name="connsiteX151" fmla="*/ 1547760 w 2587994"/>
              <a:gd name="connsiteY151" fmla="*/ 3154261 h 4588778"/>
              <a:gd name="connsiteX152" fmla="*/ 1572927 w 2587994"/>
              <a:gd name="connsiteY152" fmla="*/ 3129094 h 4588778"/>
              <a:gd name="connsiteX153" fmla="*/ 1589705 w 2587994"/>
              <a:gd name="connsiteY153" fmla="*/ 3103927 h 4588778"/>
              <a:gd name="connsiteX154" fmla="*/ 1640038 w 2587994"/>
              <a:gd name="connsiteY154" fmla="*/ 3061982 h 4588778"/>
              <a:gd name="connsiteX155" fmla="*/ 1681983 w 2587994"/>
              <a:gd name="connsiteY155" fmla="*/ 3020037 h 4588778"/>
              <a:gd name="connsiteX156" fmla="*/ 1732317 w 2587994"/>
              <a:gd name="connsiteY156" fmla="*/ 2978092 h 4588778"/>
              <a:gd name="connsiteX157" fmla="*/ 1765873 w 2587994"/>
              <a:gd name="connsiteY157" fmla="*/ 2944536 h 4588778"/>
              <a:gd name="connsiteX158" fmla="*/ 1782651 w 2587994"/>
              <a:gd name="connsiteY158" fmla="*/ 2919369 h 4588778"/>
              <a:gd name="connsiteX159" fmla="*/ 1807818 w 2587994"/>
              <a:gd name="connsiteY159" fmla="*/ 2902591 h 4588778"/>
              <a:gd name="connsiteX160" fmla="*/ 1874930 w 2587994"/>
              <a:gd name="connsiteY160" fmla="*/ 2827090 h 4588778"/>
              <a:gd name="connsiteX161" fmla="*/ 1900097 w 2587994"/>
              <a:gd name="connsiteY161" fmla="*/ 2801923 h 4588778"/>
              <a:gd name="connsiteX162" fmla="*/ 1933653 w 2587994"/>
              <a:gd name="connsiteY162" fmla="*/ 2751589 h 4588778"/>
              <a:gd name="connsiteX163" fmla="*/ 1967209 w 2587994"/>
              <a:gd name="connsiteY163" fmla="*/ 2701255 h 4588778"/>
              <a:gd name="connsiteX164" fmla="*/ 1983987 w 2587994"/>
              <a:gd name="connsiteY164" fmla="*/ 2676088 h 4588778"/>
              <a:gd name="connsiteX165" fmla="*/ 2017543 w 2587994"/>
              <a:gd name="connsiteY165" fmla="*/ 2617366 h 4588778"/>
              <a:gd name="connsiteX166" fmla="*/ 2051099 w 2587994"/>
              <a:gd name="connsiteY166" fmla="*/ 2575421 h 4588778"/>
              <a:gd name="connsiteX167" fmla="*/ 2059488 w 2587994"/>
              <a:gd name="connsiteY167" fmla="*/ 2550254 h 4588778"/>
              <a:gd name="connsiteX168" fmla="*/ 2076266 w 2587994"/>
              <a:gd name="connsiteY168" fmla="*/ 2525087 h 4588778"/>
              <a:gd name="connsiteX169" fmla="*/ 2093044 w 2587994"/>
              <a:gd name="connsiteY169" fmla="*/ 2474753 h 4588778"/>
              <a:gd name="connsiteX170" fmla="*/ 2118211 w 2587994"/>
              <a:gd name="connsiteY170" fmla="*/ 2424419 h 4588778"/>
              <a:gd name="connsiteX171" fmla="*/ 2134989 w 2587994"/>
              <a:gd name="connsiteY171" fmla="*/ 2399252 h 4588778"/>
              <a:gd name="connsiteX172" fmla="*/ 2143378 w 2587994"/>
              <a:gd name="connsiteY172" fmla="*/ 2374085 h 4588778"/>
              <a:gd name="connsiteX173" fmla="*/ 2176934 w 2587994"/>
              <a:gd name="connsiteY173" fmla="*/ 2323751 h 4588778"/>
              <a:gd name="connsiteX174" fmla="*/ 2210490 w 2587994"/>
              <a:gd name="connsiteY174" fmla="*/ 2273417 h 4588778"/>
              <a:gd name="connsiteX175" fmla="*/ 2218879 w 2587994"/>
              <a:gd name="connsiteY175" fmla="*/ 2248250 h 4588778"/>
              <a:gd name="connsiteX176" fmla="*/ 2252435 w 2587994"/>
              <a:gd name="connsiteY176" fmla="*/ 2197916 h 4588778"/>
              <a:gd name="connsiteX177" fmla="*/ 2269213 w 2587994"/>
              <a:gd name="connsiteY177" fmla="*/ 2147582 h 4588778"/>
              <a:gd name="connsiteX178" fmla="*/ 2277602 w 2587994"/>
              <a:gd name="connsiteY178" fmla="*/ 2122415 h 4588778"/>
              <a:gd name="connsiteX179" fmla="*/ 2294380 w 2587994"/>
              <a:gd name="connsiteY179" fmla="*/ 2088859 h 4588778"/>
              <a:gd name="connsiteX180" fmla="*/ 2302769 w 2587994"/>
              <a:gd name="connsiteY180" fmla="*/ 1895912 h 4588778"/>
              <a:gd name="connsiteX181" fmla="*/ 2319547 w 2587994"/>
              <a:gd name="connsiteY181" fmla="*/ 1627465 h 4588778"/>
              <a:gd name="connsiteX182" fmla="*/ 2302769 w 2587994"/>
              <a:gd name="connsiteY182" fmla="*/ 1560353 h 4588778"/>
              <a:gd name="connsiteX183" fmla="*/ 2285991 w 2587994"/>
              <a:gd name="connsiteY183" fmla="*/ 1535186 h 4588778"/>
              <a:gd name="connsiteX184" fmla="*/ 2277602 w 2587994"/>
              <a:gd name="connsiteY184" fmla="*/ 1510019 h 4588778"/>
              <a:gd name="connsiteX185" fmla="*/ 2260824 w 2587994"/>
              <a:gd name="connsiteY185" fmla="*/ 1484852 h 4588778"/>
              <a:gd name="connsiteX186" fmla="*/ 2252435 w 2587994"/>
              <a:gd name="connsiteY186" fmla="*/ 1459685 h 4588778"/>
              <a:gd name="connsiteX187" fmla="*/ 2235657 w 2587994"/>
              <a:gd name="connsiteY187" fmla="*/ 1426129 h 4588778"/>
              <a:gd name="connsiteX188" fmla="*/ 2218879 w 2587994"/>
              <a:gd name="connsiteY188" fmla="*/ 1375795 h 4588778"/>
              <a:gd name="connsiteX189" fmla="*/ 2210490 w 2587994"/>
              <a:gd name="connsiteY189" fmla="*/ 1350628 h 4588778"/>
              <a:gd name="connsiteX190" fmla="*/ 2193712 w 2587994"/>
              <a:gd name="connsiteY190" fmla="*/ 1325461 h 4588778"/>
              <a:gd name="connsiteX191" fmla="*/ 2168545 w 2587994"/>
              <a:gd name="connsiteY191" fmla="*/ 1224793 h 4588778"/>
              <a:gd name="connsiteX192" fmla="*/ 2160156 w 2587994"/>
              <a:gd name="connsiteY192" fmla="*/ 1199626 h 4588778"/>
              <a:gd name="connsiteX193" fmla="*/ 2109822 w 2587994"/>
              <a:gd name="connsiteY193" fmla="*/ 1124125 h 4588778"/>
              <a:gd name="connsiteX194" fmla="*/ 2093044 w 2587994"/>
              <a:gd name="connsiteY194" fmla="*/ 1098958 h 4588778"/>
              <a:gd name="connsiteX195" fmla="*/ 2076266 w 2587994"/>
              <a:gd name="connsiteY195" fmla="*/ 1073791 h 4588778"/>
              <a:gd name="connsiteX196" fmla="*/ 2051099 w 2587994"/>
              <a:gd name="connsiteY196" fmla="*/ 1057013 h 4588778"/>
              <a:gd name="connsiteX197" fmla="*/ 2042710 w 2587994"/>
              <a:gd name="connsiteY197" fmla="*/ 1031846 h 4588778"/>
              <a:gd name="connsiteX198" fmla="*/ 2017543 w 2587994"/>
              <a:gd name="connsiteY198" fmla="*/ 1015068 h 4588778"/>
              <a:gd name="connsiteX199" fmla="*/ 1992376 w 2587994"/>
              <a:gd name="connsiteY199" fmla="*/ 989901 h 4588778"/>
              <a:gd name="connsiteX200" fmla="*/ 1958820 w 2587994"/>
              <a:gd name="connsiteY200" fmla="*/ 947956 h 4588778"/>
              <a:gd name="connsiteX201" fmla="*/ 1916875 w 2587994"/>
              <a:gd name="connsiteY201" fmla="*/ 906011 h 4588778"/>
              <a:gd name="connsiteX202" fmla="*/ 1874930 w 2587994"/>
              <a:gd name="connsiteY202" fmla="*/ 864066 h 4588778"/>
              <a:gd name="connsiteX203" fmla="*/ 1832985 w 2587994"/>
              <a:gd name="connsiteY203" fmla="*/ 830510 h 4588778"/>
              <a:gd name="connsiteX204" fmla="*/ 1816207 w 2587994"/>
              <a:gd name="connsiteY204" fmla="*/ 805344 h 4588778"/>
              <a:gd name="connsiteX205" fmla="*/ 1765873 w 2587994"/>
              <a:gd name="connsiteY205" fmla="*/ 771788 h 4588778"/>
              <a:gd name="connsiteX206" fmla="*/ 1690372 w 2587994"/>
              <a:gd name="connsiteY206" fmla="*/ 721454 h 4588778"/>
              <a:gd name="connsiteX207" fmla="*/ 1665205 w 2587994"/>
              <a:gd name="connsiteY207" fmla="*/ 704676 h 4588778"/>
              <a:gd name="connsiteX208" fmla="*/ 1614871 w 2587994"/>
              <a:gd name="connsiteY208" fmla="*/ 687898 h 4588778"/>
              <a:gd name="connsiteX209" fmla="*/ 1589705 w 2587994"/>
              <a:gd name="connsiteY209" fmla="*/ 671120 h 4588778"/>
              <a:gd name="connsiteX210" fmla="*/ 1514204 w 2587994"/>
              <a:gd name="connsiteY210" fmla="*/ 654342 h 4588778"/>
              <a:gd name="connsiteX211" fmla="*/ 1472259 w 2587994"/>
              <a:gd name="connsiteY211" fmla="*/ 645953 h 4588778"/>
              <a:gd name="connsiteX212" fmla="*/ 1447092 w 2587994"/>
              <a:gd name="connsiteY212" fmla="*/ 637564 h 4588778"/>
              <a:gd name="connsiteX213" fmla="*/ 1396758 w 2587994"/>
              <a:gd name="connsiteY213" fmla="*/ 629175 h 4588778"/>
              <a:gd name="connsiteX214" fmla="*/ 1346424 w 2587994"/>
              <a:gd name="connsiteY214" fmla="*/ 612397 h 4588778"/>
              <a:gd name="connsiteX215" fmla="*/ 1262534 w 2587994"/>
              <a:gd name="connsiteY215" fmla="*/ 595619 h 4588778"/>
              <a:gd name="connsiteX216" fmla="*/ 1170255 w 2587994"/>
              <a:gd name="connsiteY216" fmla="*/ 578841 h 4588778"/>
              <a:gd name="connsiteX217" fmla="*/ 1044420 w 2587994"/>
              <a:gd name="connsiteY217" fmla="*/ 570452 h 4588778"/>
              <a:gd name="connsiteX218" fmla="*/ 893418 w 2587994"/>
              <a:gd name="connsiteY218" fmla="*/ 545285 h 4588778"/>
              <a:gd name="connsiteX219" fmla="*/ 843084 w 2587994"/>
              <a:gd name="connsiteY219" fmla="*/ 536896 h 4588778"/>
              <a:gd name="connsiteX220" fmla="*/ 792750 w 2587994"/>
              <a:gd name="connsiteY220" fmla="*/ 520118 h 4588778"/>
              <a:gd name="connsiteX221" fmla="*/ 708860 w 2587994"/>
              <a:gd name="connsiteY221" fmla="*/ 494951 h 4588778"/>
              <a:gd name="connsiteX222" fmla="*/ 658527 w 2587994"/>
              <a:gd name="connsiteY222" fmla="*/ 478173 h 4588778"/>
              <a:gd name="connsiteX223" fmla="*/ 608193 w 2587994"/>
              <a:gd name="connsiteY223" fmla="*/ 444617 h 4588778"/>
              <a:gd name="connsiteX224" fmla="*/ 583026 w 2587994"/>
              <a:gd name="connsiteY224" fmla="*/ 427839 h 4588778"/>
              <a:gd name="connsiteX225" fmla="*/ 532692 w 2587994"/>
              <a:gd name="connsiteY225" fmla="*/ 385894 h 4588778"/>
              <a:gd name="connsiteX226" fmla="*/ 490747 w 2587994"/>
              <a:gd name="connsiteY226" fmla="*/ 343949 h 4588778"/>
              <a:gd name="connsiteX227" fmla="*/ 473969 w 2587994"/>
              <a:gd name="connsiteY227" fmla="*/ 318782 h 4588778"/>
              <a:gd name="connsiteX228" fmla="*/ 448802 w 2587994"/>
              <a:gd name="connsiteY228" fmla="*/ 293615 h 4588778"/>
              <a:gd name="connsiteX229" fmla="*/ 440413 w 2587994"/>
              <a:gd name="connsiteY229" fmla="*/ 268448 h 4588778"/>
              <a:gd name="connsiteX230" fmla="*/ 423635 w 2587994"/>
              <a:gd name="connsiteY230" fmla="*/ 243281 h 4588778"/>
              <a:gd name="connsiteX231" fmla="*/ 406857 w 2587994"/>
              <a:gd name="connsiteY231" fmla="*/ 192947 h 4588778"/>
              <a:gd name="connsiteX232" fmla="*/ 398468 w 2587994"/>
              <a:gd name="connsiteY232" fmla="*/ 167780 h 4588778"/>
              <a:gd name="connsiteX233" fmla="*/ 390079 w 2587994"/>
              <a:gd name="connsiteY233" fmla="*/ 0 h 4588778"/>
              <a:gd name="connsiteX234" fmla="*/ 12574 w 2587994"/>
              <a:gd name="connsiteY234" fmla="*/ 0 h 458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2587994" h="4588778">
                <a:moveTo>
                  <a:pt x="12574" y="0"/>
                </a:moveTo>
                <a:lnTo>
                  <a:pt x="12574" y="0"/>
                </a:lnTo>
                <a:cubicBezTo>
                  <a:pt x="-2793" y="138307"/>
                  <a:pt x="-5535" y="130325"/>
                  <a:pt x="12574" y="335560"/>
                </a:cubicBezTo>
                <a:cubicBezTo>
                  <a:pt x="13460" y="345603"/>
                  <a:pt x="24843" y="351709"/>
                  <a:pt x="29352" y="360727"/>
                </a:cubicBezTo>
                <a:cubicBezTo>
                  <a:pt x="39484" y="380990"/>
                  <a:pt x="34484" y="395033"/>
                  <a:pt x="54519" y="411061"/>
                </a:cubicBezTo>
                <a:cubicBezTo>
                  <a:pt x="61424" y="416585"/>
                  <a:pt x="71297" y="416654"/>
                  <a:pt x="79686" y="419450"/>
                </a:cubicBezTo>
                <a:cubicBezTo>
                  <a:pt x="90235" y="451097"/>
                  <a:pt x="92785" y="466105"/>
                  <a:pt x="121631" y="494951"/>
                </a:cubicBezTo>
                <a:cubicBezTo>
                  <a:pt x="130020" y="503340"/>
                  <a:pt x="139203" y="511004"/>
                  <a:pt x="146798" y="520118"/>
                </a:cubicBezTo>
                <a:cubicBezTo>
                  <a:pt x="168439" y="546088"/>
                  <a:pt x="158468" y="548827"/>
                  <a:pt x="188743" y="570452"/>
                </a:cubicBezTo>
                <a:cubicBezTo>
                  <a:pt x="198919" y="577721"/>
                  <a:pt x="211114" y="581637"/>
                  <a:pt x="222299" y="587230"/>
                </a:cubicBezTo>
                <a:cubicBezTo>
                  <a:pt x="240602" y="642140"/>
                  <a:pt x="215181" y="588247"/>
                  <a:pt x="255855" y="620786"/>
                </a:cubicBezTo>
                <a:cubicBezTo>
                  <a:pt x="263728" y="627084"/>
                  <a:pt x="265045" y="639314"/>
                  <a:pt x="272633" y="645953"/>
                </a:cubicBezTo>
                <a:cubicBezTo>
                  <a:pt x="287808" y="659232"/>
                  <a:pt x="322967" y="679509"/>
                  <a:pt x="322967" y="679509"/>
                </a:cubicBezTo>
                <a:cubicBezTo>
                  <a:pt x="328560" y="687898"/>
                  <a:pt x="332616" y="697547"/>
                  <a:pt x="339745" y="704676"/>
                </a:cubicBezTo>
                <a:cubicBezTo>
                  <a:pt x="354067" y="718998"/>
                  <a:pt x="412672" y="755177"/>
                  <a:pt x="423635" y="763399"/>
                </a:cubicBezTo>
                <a:cubicBezTo>
                  <a:pt x="501521" y="821813"/>
                  <a:pt x="413984" y="759287"/>
                  <a:pt x="490747" y="805344"/>
                </a:cubicBezTo>
                <a:cubicBezTo>
                  <a:pt x="508038" y="815718"/>
                  <a:pt x="521519" y="834008"/>
                  <a:pt x="541081" y="838899"/>
                </a:cubicBezTo>
                <a:cubicBezTo>
                  <a:pt x="627214" y="860432"/>
                  <a:pt x="520456" y="831165"/>
                  <a:pt x="608193" y="864066"/>
                </a:cubicBezTo>
                <a:cubicBezTo>
                  <a:pt x="618988" y="868114"/>
                  <a:pt x="630706" y="869142"/>
                  <a:pt x="641749" y="872455"/>
                </a:cubicBezTo>
                <a:cubicBezTo>
                  <a:pt x="658688" y="877537"/>
                  <a:pt x="675304" y="883640"/>
                  <a:pt x="692082" y="889233"/>
                </a:cubicBezTo>
                <a:cubicBezTo>
                  <a:pt x="766889" y="914169"/>
                  <a:pt x="648834" y="874269"/>
                  <a:pt x="759194" y="914400"/>
                </a:cubicBezTo>
                <a:cubicBezTo>
                  <a:pt x="775815" y="920444"/>
                  <a:pt x="792186" y="927710"/>
                  <a:pt x="809528" y="931178"/>
                </a:cubicBezTo>
                <a:cubicBezTo>
                  <a:pt x="868815" y="943035"/>
                  <a:pt x="837946" y="935058"/>
                  <a:pt x="901807" y="956345"/>
                </a:cubicBezTo>
                <a:cubicBezTo>
                  <a:pt x="910196" y="959141"/>
                  <a:pt x="919065" y="960779"/>
                  <a:pt x="926974" y="964734"/>
                </a:cubicBezTo>
                <a:cubicBezTo>
                  <a:pt x="938159" y="970327"/>
                  <a:pt x="949036" y="976586"/>
                  <a:pt x="960530" y="981512"/>
                </a:cubicBezTo>
                <a:cubicBezTo>
                  <a:pt x="982458" y="990910"/>
                  <a:pt x="995603" y="991195"/>
                  <a:pt x="1019253" y="998290"/>
                </a:cubicBezTo>
                <a:cubicBezTo>
                  <a:pt x="1036193" y="1003372"/>
                  <a:pt x="1052809" y="1009475"/>
                  <a:pt x="1069587" y="1015068"/>
                </a:cubicBezTo>
                <a:cubicBezTo>
                  <a:pt x="1077976" y="1017864"/>
                  <a:pt x="1086845" y="1019502"/>
                  <a:pt x="1094754" y="1023457"/>
                </a:cubicBezTo>
                <a:cubicBezTo>
                  <a:pt x="1105939" y="1029050"/>
                  <a:pt x="1116699" y="1035591"/>
                  <a:pt x="1128310" y="1040235"/>
                </a:cubicBezTo>
                <a:cubicBezTo>
                  <a:pt x="1144731" y="1046803"/>
                  <a:pt x="1161866" y="1051420"/>
                  <a:pt x="1178644" y="1057013"/>
                </a:cubicBezTo>
                <a:lnTo>
                  <a:pt x="1203811" y="1065402"/>
                </a:lnTo>
                <a:cubicBezTo>
                  <a:pt x="1212200" y="1068198"/>
                  <a:pt x="1221069" y="1069836"/>
                  <a:pt x="1228978" y="1073791"/>
                </a:cubicBezTo>
                <a:cubicBezTo>
                  <a:pt x="1240163" y="1079384"/>
                  <a:pt x="1250923" y="1085925"/>
                  <a:pt x="1262534" y="1090569"/>
                </a:cubicBezTo>
                <a:cubicBezTo>
                  <a:pt x="1278955" y="1097137"/>
                  <a:pt x="1297050" y="1099438"/>
                  <a:pt x="1312868" y="1107347"/>
                </a:cubicBezTo>
                <a:cubicBezTo>
                  <a:pt x="1324053" y="1112940"/>
                  <a:pt x="1334930" y="1119199"/>
                  <a:pt x="1346424" y="1124125"/>
                </a:cubicBezTo>
                <a:cubicBezTo>
                  <a:pt x="1354552" y="1127608"/>
                  <a:pt x="1363861" y="1128220"/>
                  <a:pt x="1371591" y="1132514"/>
                </a:cubicBezTo>
                <a:cubicBezTo>
                  <a:pt x="1389218" y="1142307"/>
                  <a:pt x="1405147" y="1154885"/>
                  <a:pt x="1421925" y="1166070"/>
                </a:cubicBezTo>
                <a:cubicBezTo>
                  <a:pt x="1430314" y="1171663"/>
                  <a:pt x="1437527" y="1179660"/>
                  <a:pt x="1447092" y="1182848"/>
                </a:cubicBezTo>
                <a:lnTo>
                  <a:pt x="1472259" y="1191237"/>
                </a:lnTo>
                <a:cubicBezTo>
                  <a:pt x="1529722" y="1248700"/>
                  <a:pt x="1502850" y="1228409"/>
                  <a:pt x="1547760" y="1258349"/>
                </a:cubicBezTo>
                <a:cubicBezTo>
                  <a:pt x="1553353" y="1266738"/>
                  <a:pt x="1557793" y="1276022"/>
                  <a:pt x="1564538" y="1283516"/>
                </a:cubicBezTo>
                <a:cubicBezTo>
                  <a:pt x="1583056" y="1304092"/>
                  <a:pt x="1607905" y="1319206"/>
                  <a:pt x="1623260" y="1342239"/>
                </a:cubicBezTo>
                <a:cubicBezTo>
                  <a:pt x="1646619" y="1377277"/>
                  <a:pt x="1632909" y="1360277"/>
                  <a:pt x="1665205" y="1392573"/>
                </a:cubicBezTo>
                <a:cubicBezTo>
                  <a:pt x="1672051" y="1413111"/>
                  <a:pt x="1677414" y="1433155"/>
                  <a:pt x="1690372" y="1451296"/>
                </a:cubicBezTo>
                <a:cubicBezTo>
                  <a:pt x="1697268" y="1460950"/>
                  <a:pt x="1707150" y="1468074"/>
                  <a:pt x="1715539" y="1476463"/>
                </a:cubicBezTo>
                <a:lnTo>
                  <a:pt x="1740706" y="1551964"/>
                </a:lnTo>
                <a:lnTo>
                  <a:pt x="1749095" y="1577131"/>
                </a:lnTo>
                <a:lnTo>
                  <a:pt x="1765873" y="1711355"/>
                </a:lnTo>
                <a:lnTo>
                  <a:pt x="1774262" y="1778466"/>
                </a:lnTo>
                <a:cubicBezTo>
                  <a:pt x="1771466" y="1812022"/>
                  <a:pt x="1771409" y="1845920"/>
                  <a:pt x="1765873" y="1879134"/>
                </a:cubicBezTo>
                <a:cubicBezTo>
                  <a:pt x="1758930" y="1920795"/>
                  <a:pt x="1747254" y="1928171"/>
                  <a:pt x="1732317" y="1963024"/>
                </a:cubicBezTo>
                <a:cubicBezTo>
                  <a:pt x="1728834" y="1971152"/>
                  <a:pt x="1727883" y="1980282"/>
                  <a:pt x="1723928" y="1988191"/>
                </a:cubicBezTo>
                <a:cubicBezTo>
                  <a:pt x="1719419" y="1997209"/>
                  <a:pt x="1711245" y="2004145"/>
                  <a:pt x="1707150" y="2013358"/>
                </a:cubicBezTo>
                <a:cubicBezTo>
                  <a:pt x="1667217" y="2103206"/>
                  <a:pt x="1711565" y="2031903"/>
                  <a:pt x="1673594" y="2088859"/>
                </a:cubicBezTo>
                <a:cubicBezTo>
                  <a:pt x="1660916" y="2139573"/>
                  <a:pt x="1668851" y="2111477"/>
                  <a:pt x="1648427" y="2172749"/>
                </a:cubicBezTo>
                <a:cubicBezTo>
                  <a:pt x="1645631" y="2181138"/>
                  <a:pt x="1644943" y="2190558"/>
                  <a:pt x="1640038" y="2197916"/>
                </a:cubicBezTo>
                <a:cubicBezTo>
                  <a:pt x="1565564" y="2309627"/>
                  <a:pt x="1672749" y="2144067"/>
                  <a:pt x="1614871" y="2248250"/>
                </a:cubicBezTo>
                <a:cubicBezTo>
                  <a:pt x="1605078" y="2265877"/>
                  <a:pt x="1592501" y="2281806"/>
                  <a:pt x="1581316" y="2298584"/>
                </a:cubicBezTo>
                <a:lnTo>
                  <a:pt x="1547760" y="2348918"/>
                </a:lnTo>
                <a:cubicBezTo>
                  <a:pt x="1542167" y="2357307"/>
                  <a:pt x="1538111" y="2366956"/>
                  <a:pt x="1530982" y="2374085"/>
                </a:cubicBezTo>
                <a:lnTo>
                  <a:pt x="1480648" y="2424419"/>
                </a:lnTo>
                <a:cubicBezTo>
                  <a:pt x="1472259" y="2432808"/>
                  <a:pt x="1462062" y="2439715"/>
                  <a:pt x="1455481" y="2449586"/>
                </a:cubicBezTo>
                <a:cubicBezTo>
                  <a:pt x="1449888" y="2457975"/>
                  <a:pt x="1445485" y="2467293"/>
                  <a:pt x="1438703" y="2474753"/>
                </a:cubicBezTo>
                <a:cubicBezTo>
                  <a:pt x="1417422" y="2498162"/>
                  <a:pt x="1385739" y="2513568"/>
                  <a:pt x="1371591" y="2541865"/>
                </a:cubicBezTo>
                <a:cubicBezTo>
                  <a:pt x="1344202" y="2596644"/>
                  <a:pt x="1363656" y="2566578"/>
                  <a:pt x="1304479" y="2625755"/>
                </a:cubicBezTo>
                <a:lnTo>
                  <a:pt x="1304479" y="2625755"/>
                </a:lnTo>
                <a:cubicBezTo>
                  <a:pt x="1298886" y="2634144"/>
                  <a:pt x="1294446" y="2643427"/>
                  <a:pt x="1287701" y="2650921"/>
                </a:cubicBezTo>
                <a:cubicBezTo>
                  <a:pt x="1269182" y="2671497"/>
                  <a:pt x="1244333" y="2686611"/>
                  <a:pt x="1228978" y="2709644"/>
                </a:cubicBezTo>
                <a:cubicBezTo>
                  <a:pt x="1190517" y="2767336"/>
                  <a:pt x="1214552" y="2753601"/>
                  <a:pt x="1170255" y="2768367"/>
                </a:cubicBezTo>
                <a:cubicBezTo>
                  <a:pt x="1147333" y="2837133"/>
                  <a:pt x="1186981" y="2730694"/>
                  <a:pt x="1111532" y="2843868"/>
                </a:cubicBezTo>
                <a:cubicBezTo>
                  <a:pt x="1051578" y="2933799"/>
                  <a:pt x="1144945" y="2797313"/>
                  <a:pt x="1069587" y="2894202"/>
                </a:cubicBezTo>
                <a:cubicBezTo>
                  <a:pt x="1016887" y="2961959"/>
                  <a:pt x="1059585" y="2928834"/>
                  <a:pt x="1010864" y="2961314"/>
                </a:cubicBezTo>
                <a:cubicBezTo>
                  <a:pt x="989778" y="3024572"/>
                  <a:pt x="1020674" y="2949051"/>
                  <a:pt x="977308" y="3003259"/>
                </a:cubicBezTo>
                <a:cubicBezTo>
                  <a:pt x="930999" y="3061146"/>
                  <a:pt x="1015877" y="2997121"/>
                  <a:pt x="943752" y="3045204"/>
                </a:cubicBezTo>
                <a:cubicBezTo>
                  <a:pt x="925449" y="3100114"/>
                  <a:pt x="950870" y="3046221"/>
                  <a:pt x="910196" y="3078760"/>
                </a:cubicBezTo>
                <a:cubicBezTo>
                  <a:pt x="902323" y="3085058"/>
                  <a:pt x="899278" y="3095723"/>
                  <a:pt x="893418" y="3103927"/>
                </a:cubicBezTo>
                <a:cubicBezTo>
                  <a:pt x="887085" y="3112793"/>
                  <a:pt x="858063" y="3149470"/>
                  <a:pt x="851473" y="3162650"/>
                </a:cubicBezTo>
                <a:cubicBezTo>
                  <a:pt x="847518" y="3170559"/>
                  <a:pt x="847039" y="3179908"/>
                  <a:pt x="843084" y="3187817"/>
                </a:cubicBezTo>
                <a:cubicBezTo>
                  <a:pt x="838575" y="3196835"/>
                  <a:pt x="830815" y="3203966"/>
                  <a:pt x="826306" y="3212984"/>
                </a:cubicBezTo>
                <a:cubicBezTo>
                  <a:pt x="822351" y="3220893"/>
                  <a:pt x="821022" y="3229871"/>
                  <a:pt x="817917" y="3238151"/>
                </a:cubicBezTo>
                <a:cubicBezTo>
                  <a:pt x="807280" y="3266517"/>
                  <a:pt x="800367" y="3278605"/>
                  <a:pt x="792750" y="3305263"/>
                </a:cubicBezTo>
                <a:cubicBezTo>
                  <a:pt x="775526" y="3365545"/>
                  <a:pt x="793271" y="3311568"/>
                  <a:pt x="775972" y="3380764"/>
                </a:cubicBezTo>
                <a:cubicBezTo>
                  <a:pt x="773827" y="3389343"/>
                  <a:pt x="770379" y="3397542"/>
                  <a:pt x="767583" y="3405931"/>
                </a:cubicBezTo>
                <a:cubicBezTo>
                  <a:pt x="752366" y="3512448"/>
                  <a:pt x="753834" y="3475838"/>
                  <a:pt x="767583" y="3640822"/>
                </a:cubicBezTo>
                <a:cubicBezTo>
                  <a:pt x="768317" y="3649634"/>
                  <a:pt x="773827" y="3657410"/>
                  <a:pt x="775972" y="3665989"/>
                </a:cubicBezTo>
                <a:cubicBezTo>
                  <a:pt x="779430" y="3679822"/>
                  <a:pt x="781810" y="3693905"/>
                  <a:pt x="784361" y="3707934"/>
                </a:cubicBezTo>
                <a:cubicBezTo>
                  <a:pt x="789078" y="3733880"/>
                  <a:pt x="794212" y="3785628"/>
                  <a:pt x="809528" y="3808602"/>
                </a:cubicBezTo>
                <a:cubicBezTo>
                  <a:pt x="815121" y="3816991"/>
                  <a:pt x="821797" y="3824751"/>
                  <a:pt x="826306" y="3833769"/>
                </a:cubicBezTo>
                <a:cubicBezTo>
                  <a:pt x="833011" y="3847178"/>
                  <a:pt x="839500" y="3879949"/>
                  <a:pt x="843084" y="3892492"/>
                </a:cubicBezTo>
                <a:cubicBezTo>
                  <a:pt x="845513" y="3900995"/>
                  <a:pt x="847179" y="3909929"/>
                  <a:pt x="851473" y="3917659"/>
                </a:cubicBezTo>
                <a:cubicBezTo>
                  <a:pt x="861266" y="3935286"/>
                  <a:pt x="878652" y="3948863"/>
                  <a:pt x="885029" y="3967993"/>
                </a:cubicBezTo>
                <a:cubicBezTo>
                  <a:pt x="887825" y="3976382"/>
                  <a:pt x="888513" y="3985802"/>
                  <a:pt x="893418" y="3993160"/>
                </a:cubicBezTo>
                <a:cubicBezTo>
                  <a:pt x="899999" y="4003031"/>
                  <a:pt x="910196" y="4009938"/>
                  <a:pt x="918585" y="4018327"/>
                </a:cubicBezTo>
                <a:cubicBezTo>
                  <a:pt x="935155" y="4068038"/>
                  <a:pt x="915034" y="4020180"/>
                  <a:pt x="960530" y="4077050"/>
                </a:cubicBezTo>
                <a:cubicBezTo>
                  <a:pt x="1016457" y="4146958"/>
                  <a:pt x="968919" y="4110606"/>
                  <a:pt x="1019253" y="4144162"/>
                </a:cubicBezTo>
                <a:cubicBezTo>
                  <a:pt x="1035145" y="4191839"/>
                  <a:pt x="1021389" y="4163076"/>
                  <a:pt x="1077976" y="4219663"/>
                </a:cubicBezTo>
                <a:cubicBezTo>
                  <a:pt x="1086365" y="4228052"/>
                  <a:pt x="1093652" y="4237712"/>
                  <a:pt x="1103143" y="4244830"/>
                </a:cubicBezTo>
                <a:cubicBezTo>
                  <a:pt x="1144765" y="4276046"/>
                  <a:pt x="1125066" y="4262241"/>
                  <a:pt x="1161866" y="4286775"/>
                </a:cubicBezTo>
                <a:cubicBezTo>
                  <a:pt x="1189829" y="4328720"/>
                  <a:pt x="1170255" y="4306349"/>
                  <a:pt x="1228978" y="4345498"/>
                </a:cubicBezTo>
                <a:lnTo>
                  <a:pt x="1254145" y="4362276"/>
                </a:lnTo>
                <a:cubicBezTo>
                  <a:pt x="1262534" y="4367869"/>
                  <a:pt x="1269747" y="4375866"/>
                  <a:pt x="1279312" y="4379054"/>
                </a:cubicBezTo>
                <a:lnTo>
                  <a:pt x="1304479" y="4387443"/>
                </a:lnTo>
                <a:cubicBezTo>
                  <a:pt x="1384764" y="4467728"/>
                  <a:pt x="1281969" y="4372436"/>
                  <a:pt x="1354813" y="4420999"/>
                </a:cubicBezTo>
                <a:cubicBezTo>
                  <a:pt x="1364684" y="4427580"/>
                  <a:pt x="1370326" y="4439270"/>
                  <a:pt x="1379980" y="4446166"/>
                </a:cubicBezTo>
                <a:cubicBezTo>
                  <a:pt x="1390156" y="4453435"/>
                  <a:pt x="1403360" y="4455675"/>
                  <a:pt x="1413536" y="4462944"/>
                </a:cubicBezTo>
                <a:cubicBezTo>
                  <a:pt x="1451536" y="4490086"/>
                  <a:pt x="1431256" y="4502406"/>
                  <a:pt x="1489037" y="4521666"/>
                </a:cubicBezTo>
                <a:cubicBezTo>
                  <a:pt x="1580821" y="4552261"/>
                  <a:pt x="1441797" y="4503467"/>
                  <a:pt x="1539371" y="4546833"/>
                </a:cubicBezTo>
                <a:cubicBezTo>
                  <a:pt x="1555532" y="4554016"/>
                  <a:pt x="1572927" y="4558018"/>
                  <a:pt x="1589705" y="4563611"/>
                </a:cubicBezTo>
                <a:cubicBezTo>
                  <a:pt x="1618622" y="4573250"/>
                  <a:pt x="1608619" y="4565748"/>
                  <a:pt x="1623260" y="4580389"/>
                </a:cubicBezTo>
                <a:lnTo>
                  <a:pt x="2587994" y="4588778"/>
                </a:lnTo>
                <a:lnTo>
                  <a:pt x="2520882" y="4563611"/>
                </a:lnTo>
                <a:cubicBezTo>
                  <a:pt x="2504227" y="4557663"/>
                  <a:pt x="2485264" y="4556643"/>
                  <a:pt x="2470549" y="4546833"/>
                </a:cubicBezTo>
                <a:cubicBezTo>
                  <a:pt x="2453771" y="4535648"/>
                  <a:pt x="2439345" y="4519654"/>
                  <a:pt x="2420215" y="4513277"/>
                </a:cubicBezTo>
                <a:lnTo>
                  <a:pt x="2369881" y="4496499"/>
                </a:lnTo>
                <a:cubicBezTo>
                  <a:pt x="2361492" y="4493703"/>
                  <a:pt x="2353293" y="4490255"/>
                  <a:pt x="2344714" y="4488110"/>
                </a:cubicBezTo>
                <a:cubicBezTo>
                  <a:pt x="2314552" y="4480569"/>
                  <a:pt x="2301160" y="4476656"/>
                  <a:pt x="2269213" y="4471332"/>
                </a:cubicBezTo>
                <a:cubicBezTo>
                  <a:pt x="2249709" y="4468082"/>
                  <a:pt x="2230064" y="4465740"/>
                  <a:pt x="2210490" y="4462944"/>
                </a:cubicBezTo>
                <a:cubicBezTo>
                  <a:pt x="2170579" y="4449640"/>
                  <a:pt x="2163476" y="4452178"/>
                  <a:pt x="2134989" y="4429388"/>
                </a:cubicBezTo>
                <a:cubicBezTo>
                  <a:pt x="2128813" y="4424447"/>
                  <a:pt x="2123804" y="4418203"/>
                  <a:pt x="2118211" y="4412610"/>
                </a:cubicBezTo>
                <a:lnTo>
                  <a:pt x="1983987" y="4345498"/>
                </a:lnTo>
                <a:lnTo>
                  <a:pt x="1900097" y="4286775"/>
                </a:lnTo>
                <a:cubicBezTo>
                  <a:pt x="1891807" y="4281036"/>
                  <a:pt x="1882059" y="4277126"/>
                  <a:pt x="1874930" y="4269997"/>
                </a:cubicBezTo>
                <a:cubicBezTo>
                  <a:pt x="1866541" y="4261608"/>
                  <a:pt x="1859634" y="4251411"/>
                  <a:pt x="1849763" y="4244830"/>
                </a:cubicBezTo>
                <a:cubicBezTo>
                  <a:pt x="1842405" y="4239925"/>
                  <a:pt x="1832326" y="4240735"/>
                  <a:pt x="1824596" y="4236441"/>
                </a:cubicBezTo>
                <a:cubicBezTo>
                  <a:pt x="1806969" y="4226648"/>
                  <a:pt x="1774262" y="4202885"/>
                  <a:pt x="1774262" y="4202885"/>
                </a:cubicBezTo>
                <a:cubicBezTo>
                  <a:pt x="1745979" y="4160460"/>
                  <a:pt x="1772838" y="4189589"/>
                  <a:pt x="1732317" y="4169329"/>
                </a:cubicBezTo>
                <a:cubicBezTo>
                  <a:pt x="1723299" y="4164820"/>
                  <a:pt x="1716363" y="4156646"/>
                  <a:pt x="1707150" y="4152551"/>
                </a:cubicBezTo>
                <a:cubicBezTo>
                  <a:pt x="1690989" y="4145368"/>
                  <a:pt x="1673594" y="4141366"/>
                  <a:pt x="1656816" y="4135773"/>
                </a:cubicBezTo>
                <a:cubicBezTo>
                  <a:pt x="1648427" y="4132977"/>
                  <a:pt x="1639007" y="4132289"/>
                  <a:pt x="1631649" y="4127384"/>
                </a:cubicBezTo>
                <a:cubicBezTo>
                  <a:pt x="1559522" y="4079300"/>
                  <a:pt x="1650779" y="4136949"/>
                  <a:pt x="1581316" y="4102217"/>
                </a:cubicBezTo>
                <a:cubicBezTo>
                  <a:pt x="1572298" y="4097708"/>
                  <a:pt x="1564538" y="4091032"/>
                  <a:pt x="1556149" y="4085439"/>
                </a:cubicBezTo>
                <a:cubicBezTo>
                  <a:pt x="1550556" y="4077050"/>
                  <a:pt x="1547244" y="4066570"/>
                  <a:pt x="1539371" y="4060272"/>
                </a:cubicBezTo>
                <a:cubicBezTo>
                  <a:pt x="1532466" y="4054748"/>
                  <a:pt x="1520457" y="4058136"/>
                  <a:pt x="1514204" y="4051883"/>
                </a:cubicBezTo>
                <a:cubicBezTo>
                  <a:pt x="1499945" y="4037624"/>
                  <a:pt x="1491833" y="4018327"/>
                  <a:pt x="1480648" y="4001549"/>
                </a:cubicBezTo>
                <a:cubicBezTo>
                  <a:pt x="1475055" y="3993160"/>
                  <a:pt x="1473435" y="3979570"/>
                  <a:pt x="1463870" y="3976382"/>
                </a:cubicBezTo>
                <a:lnTo>
                  <a:pt x="1438703" y="3967993"/>
                </a:lnTo>
                <a:cubicBezTo>
                  <a:pt x="1422371" y="3918998"/>
                  <a:pt x="1443092" y="3963993"/>
                  <a:pt x="1405147" y="3926048"/>
                </a:cubicBezTo>
                <a:cubicBezTo>
                  <a:pt x="1367202" y="3888103"/>
                  <a:pt x="1412197" y="3908824"/>
                  <a:pt x="1363202" y="3892492"/>
                </a:cubicBezTo>
                <a:cubicBezTo>
                  <a:pt x="1360406" y="3884103"/>
                  <a:pt x="1360337" y="3874230"/>
                  <a:pt x="1354813" y="3867325"/>
                </a:cubicBezTo>
                <a:cubicBezTo>
                  <a:pt x="1318461" y="3821885"/>
                  <a:pt x="1338035" y="3882006"/>
                  <a:pt x="1312868" y="3825380"/>
                </a:cubicBezTo>
                <a:cubicBezTo>
                  <a:pt x="1272935" y="3735532"/>
                  <a:pt x="1317283" y="3806835"/>
                  <a:pt x="1279312" y="3749879"/>
                </a:cubicBezTo>
                <a:cubicBezTo>
                  <a:pt x="1268019" y="3704709"/>
                  <a:pt x="1262534" y="3689650"/>
                  <a:pt x="1262534" y="3632433"/>
                </a:cubicBezTo>
                <a:cubicBezTo>
                  <a:pt x="1262534" y="3570850"/>
                  <a:pt x="1266012" y="3509262"/>
                  <a:pt x="1270923" y="3447876"/>
                </a:cubicBezTo>
                <a:cubicBezTo>
                  <a:pt x="1271628" y="3439061"/>
                  <a:pt x="1274407" y="3430067"/>
                  <a:pt x="1279312" y="3422709"/>
                </a:cubicBezTo>
                <a:cubicBezTo>
                  <a:pt x="1285893" y="3412838"/>
                  <a:pt x="1296884" y="3406656"/>
                  <a:pt x="1304479" y="3397542"/>
                </a:cubicBezTo>
                <a:cubicBezTo>
                  <a:pt x="1339433" y="3355597"/>
                  <a:pt x="1300285" y="3386357"/>
                  <a:pt x="1346424" y="3355597"/>
                </a:cubicBezTo>
                <a:cubicBezTo>
                  <a:pt x="1362756" y="3306602"/>
                  <a:pt x="1342035" y="3351597"/>
                  <a:pt x="1379980" y="3313652"/>
                </a:cubicBezTo>
                <a:cubicBezTo>
                  <a:pt x="1417925" y="3275707"/>
                  <a:pt x="1372930" y="3296428"/>
                  <a:pt x="1421925" y="3280096"/>
                </a:cubicBezTo>
                <a:cubicBezTo>
                  <a:pt x="1434305" y="3261526"/>
                  <a:pt x="1444492" y="3242681"/>
                  <a:pt x="1463870" y="3229762"/>
                </a:cubicBezTo>
                <a:cubicBezTo>
                  <a:pt x="1471228" y="3224857"/>
                  <a:pt x="1480648" y="3224169"/>
                  <a:pt x="1489037" y="3221373"/>
                </a:cubicBezTo>
                <a:cubicBezTo>
                  <a:pt x="1533778" y="3154261"/>
                  <a:pt x="1475055" y="3235355"/>
                  <a:pt x="1530982" y="3179428"/>
                </a:cubicBezTo>
                <a:cubicBezTo>
                  <a:pt x="1538111" y="3172299"/>
                  <a:pt x="1541305" y="3162006"/>
                  <a:pt x="1547760" y="3154261"/>
                </a:cubicBezTo>
                <a:cubicBezTo>
                  <a:pt x="1555355" y="3145147"/>
                  <a:pt x="1565332" y="3138208"/>
                  <a:pt x="1572927" y="3129094"/>
                </a:cubicBezTo>
                <a:cubicBezTo>
                  <a:pt x="1579382" y="3121349"/>
                  <a:pt x="1583251" y="3111673"/>
                  <a:pt x="1589705" y="3103927"/>
                </a:cubicBezTo>
                <a:cubicBezTo>
                  <a:pt x="1609891" y="3079703"/>
                  <a:pt x="1615291" y="3078480"/>
                  <a:pt x="1640038" y="3061982"/>
                </a:cubicBezTo>
                <a:cubicBezTo>
                  <a:pt x="1670798" y="3015843"/>
                  <a:pt x="1640038" y="3054991"/>
                  <a:pt x="1681983" y="3020037"/>
                </a:cubicBezTo>
                <a:cubicBezTo>
                  <a:pt x="1746576" y="2966210"/>
                  <a:pt x="1669832" y="3019749"/>
                  <a:pt x="1732317" y="2978092"/>
                </a:cubicBezTo>
                <a:cubicBezTo>
                  <a:pt x="1750620" y="2923182"/>
                  <a:pt x="1725199" y="2977075"/>
                  <a:pt x="1765873" y="2944536"/>
                </a:cubicBezTo>
                <a:cubicBezTo>
                  <a:pt x="1773746" y="2938238"/>
                  <a:pt x="1775522" y="2926498"/>
                  <a:pt x="1782651" y="2919369"/>
                </a:cubicBezTo>
                <a:cubicBezTo>
                  <a:pt x="1789780" y="2912240"/>
                  <a:pt x="1799429" y="2908184"/>
                  <a:pt x="1807818" y="2902591"/>
                </a:cubicBezTo>
                <a:cubicBezTo>
                  <a:pt x="1837758" y="2857681"/>
                  <a:pt x="1817467" y="2884553"/>
                  <a:pt x="1874930" y="2827090"/>
                </a:cubicBezTo>
                <a:lnTo>
                  <a:pt x="1900097" y="2801923"/>
                </a:lnTo>
                <a:cubicBezTo>
                  <a:pt x="1916141" y="2753792"/>
                  <a:pt x="1896997" y="2798719"/>
                  <a:pt x="1933653" y="2751589"/>
                </a:cubicBezTo>
                <a:cubicBezTo>
                  <a:pt x="1946033" y="2735672"/>
                  <a:pt x="1956024" y="2718033"/>
                  <a:pt x="1967209" y="2701255"/>
                </a:cubicBezTo>
                <a:cubicBezTo>
                  <a:pt x="1972802" y="2692866"/>
                  <a:pt x="1980799" y="2685653"/>
                  <a:pt x="1983987" y="2676088"/>
                </a:cubicBezTo>
                <a:cubicBezTo>
                  <a:pt x="1996797" y="2637657"/>
                  <a:pt x="1987070" y="2657995"/>
                  <a:pt x="2017543" y="2617366"/>
                </a:cubicBezTo>
                <a:cubicBezTo>
                  <a:pt x="2038629" y="2554108"/>
                  <a:pt x="2007733" y="2629629"/>
                  <a:pt x="2051099" y="2575421"/>
                </a:cubicBezTo>
                <a:cubicBezTo>
                  <a:pt x="2056623" y="2568516"/>
                  <a:pt x="2055533" y="2558163"/>
                  <a:pt x="2059488" y="2550254"/>
                </a:cubicBezTo>
                <a:cubicBezTo>
                  <a:pt x="2063997" y="2541236"/>
                  <a:pt x="2072171" y="2534300"/>
                  <a:pt x="2076266" y="2525087"/>
                </a:cubicBezTo>
                <a:cubicBezTo>
                  <a:pt x="2083449" y="2508926"/>
                  <a:pt x="2083234" y="2489468"/>
                  <a:pt x="2093044" y="2474753"/>
                </a:cubicBezTo>
                <a:cubicBezTo>
                  <a:pt x="2141127" y="2402628"/>
                  <a:pt x="2083479" y="2493883"/>
                  <a:pt x="2118211" y="2424419"/>
                </a:cubicBezTo>
                <a:cubicBezTo>
                  <a:pt x="2122720" y="2415401"/>
                  <a:pt x="2130480" y="2408270"/>
                  <a:pt x="2134989" y="2399252"/>
                </a:cubicBezTo>
                <a:cubicBezTo>
                  <a:pt x="2138944" y="2391343"/>
                  <a:pt x="2139084" y="2381815"/>
                  <a:pt x="2143378" y="2374085"/>
                </a:cubicBezTo>
                <a:cubicBezTo>
                  <a:pt x="2153171" y="2356458"/>
                  <a:pt x="2170557" y="2342881"/>
                  <a:pt x="2176934" y="2323751"/>
                </a:cubicBezTo>
                <a:cubicBezTo>
                  <a:pt x="2189075" y="2287329"/>
                  <a:pt x="2179070" y="2304837"/>
                  <a:pt x="2210490" y="2273417"/>
                </a:cubicBezTo>
                <a:cubicBezTo>
                  <a:pt x="2213286" y="2265028"/>
                  <a:pt x="2214585" y="2255980"/>
                  <a:pt x="2218879" y="2248250"/>
                </a:cubicBezTo>
                <a:cubicBezTo>
                  <a:pt x="2228672" y="2230623"/>
                  <a:pt x="2246058" y="2217046"/>
                  <a:pt x="2252435" y="2197916"/>
                </a:cubicBezTo>
                <a:lnTo>
                  <a:pt x="2269213" y="2147582"/>
                </a:lnTo>
                <a:cubicBezTo>
                  <a:pt x="2272009" y="2139193"/>
                  <a:pt x="2273647" y="2130324"/>
                  <a:pt x="2277602" y="2122415"/>
                </a:cubicBezTo>
                <a:lnTo>
                  <a:pt x="2294380" y="2088859"/>
                </a:lnTo>
                <a:cubicBezTo>
                  <a:pt x="2297176" y="2024543"/>
                  <a:pt x="2299554" y="1960208"/>
                  <a:pt x="2302769" y="1895912"/>
                </a:cubicBezTo>
                <a:cubicBezTo>
                  <a:pt x="2307112" y="1809049"/>
                  <a:pt x="2313741" y="1714553"/>
                  <a:pt x="2319547" y="1627465"/>
                </a:cubicBezTo>
                <a:cubicBezTo>
                  <a:pt x="2316356" y="1611511"/>
                  <a:pt x="2311368" y="1577550"/>
                  <a:pt x="2302769" y="1560353"/>
                </a:cubicBezTo>
                <a:cubicBezTo>
                  <a:pt x="2298260" y="1551335"/>
                  <a:pt x="2290500" y="1544204"/>
                  <a:pt x="2285991" y="1535186"/>
                </a:cubicBezTo>
                <a:cubicBezTo>
                  <a:pt x="2282036" y="1527277"/>
                  <a:pt x="2281557" y="1517928"/>
                  <a:pt x="2277602" y="1510019"/>
                </a:cubicBezTo>
                <a:cubicBezTo>
                  <a:pt x="2273093" y="1501001"/>
                  <a:pt x="2265333" y="1493870"/>
                  <a:pt x="2260824" y="1484852"/>
                </a:cubicBezTo>
                <a:cubicBezTo>
                  <a:pt x="2256869" y="1476943"/>
                  <a:pt x="2255918" y="1467813"/>
                  <a:pt x="2252435" y="1459685"/>
                </a:cubicBezTo>
                <a:cubicBezTo>
                  <a:pt x="2247509" y="1448191"/>
                  <a:pt x="2240301" y="1437740"/>
                  <a:pt x="2235657" y="1426129"/>
                </a:cubicBezTo>
                <a:cubicBezTo>
                  <a:pt x="2229089" y="1409708"/>
                  <a:pt x="2224472" y="1392573"/>
                  <a:pt x="2218879" y="1375795"/>
                </a:cubicBezTo>
                <a:cubicBezTo>
                  <a:pt x="2216083" y="1367406"/>
                  <a:pt x="2215395" y="1357986"/>
                  <a:pt x="2210490" y="1350628"/>
                </a:cubicBezTo>
                <a:lnTo>
                  <a:pt x="2193712" y="1325461"/>
                </a:lnTo>
                <a:cubicBezTo>
                  <a:pt x="2182416" y="1257682"/>
                  <a:pt x="2190702" y="1291264"/>
                  <a:pt x="2168545" y="1224793"/>
                </a:cubicBezTo>
                <a:cubicBezTo>
                  <a:pt x="2165749" y="1216404"/>
                  <a:pt x="2165061" y="1206984"/>
                  <a:pt x="2160156" y="1199626"/>
                </a:cubicBezTo>
                <a:lnTo>
                  <a:pt x="2109822" y="1124125"/>
                </a:lnTo>
                <a:lnTo>
                  <a:pt x="2093044" y="1098958"/>
                </a:lnTo>
                <a:cubicBezTo>
                  <a:pt x="2087451" y="1090569"/>
                  <a:pt x="2084655" y="1079384"/>
                  <a:pt x="2076266" y="1073791"/>
                </a:cubicBezTo>
                <a:lnTo>
                  <a:pt x="2051099" y="1057013"/>
                </a:lnTo>
                <a:cubicBezTo>
                  <a:pt x="2048303" y="1048624"/>
                  <a:pt x="2048234" y="1038751"/>
                  <a:pt x="2042710" y="1031846"/>
                </a:cubicBezTo>
                <a:cubicBezTo>
                  <a:pt x="2036412" y="1023973"/>
                  <a:pt x="2025288" y="1021523"/>
                  <a:pt x="2017543" y="1015068"/>
                </a:cubicBezTo>
                <a:cubicBezTo>
                  <a:pt x="2008429" y="1007473"/>
                  <a:pt x="2000765" y="998290"/>
                  <a:pt x="1992376" y="989901"/>
                </a:cubicBezTo>
                <a:cubicBezTo>
                  <a:pt x="1976044" y="940906"/>
                  <a:pt x="1996765" y="985901"/>
                  <a:pt x="1958820" y="947956"/>
                </a:cubicBezTo>
                <a:cubicBezTo>
                  <a:pt x="1902893" y="892029"/>
                  <a:pt x="1983987" y="950752"/>
                  <a:pt x="1916875" y="906011"/>
                </a:cubicBezTo>
                <a:cubicBezTo>
                  <a:pt x="1872134" y="838899"/>
                  <a:pt x="1930857" y="919993"/>
                  <a:pt x="1874930" y="864066"/>
                </a:cubicBezTo>
                <a:cubicBezTo>
                  <a:pt x="1836985" y="826121"/>
                  <a:pt x="1881980" y="846842"/>
                  <a:pt x="1832985" y="830510"/>
                </a:cubicBezTo>
                <a:cubicBezTo>
                  <a:pt x="1827392" y="822121"/>
                  <a:pt x="1823795" y="811983"/>
                  <a:pt x="1816207" y="805344"/>
                </a:cubicBezTo>
                <a:cubicBezTo>
                  <a:pt x="1801031" y="792066"/>
                  <a:pt x="1782651" y="782973"/>
                  <a:pt x="1765873" y="771788"/>
                </a:cubicBezTo>
                <a:lnTo>
                  <a:pt x="1690372" y="721454"/>
                </a:lnTo>
                <a:cubicBezTo>
                  <a:pt x="1681983" y="715861"/>
                  <a:pt x="1674770" y="707864"/>
                  <a:pt x="1665205" y="704676"/>
                </a:cubicBezTo>
                <a:lnTo>
                  <a:pt x="1614871" y="687898"/>
                </a:lnTo>
                <a:cubicBezTo>
                  <a:pt x="1606482" y="682305"/>
                  <a:pt x="1598723" y="675629"/>
                  <a:pt x="1589705" y="671120"/>
                </a:cubicBezTo>
                <a:cubicBezTo>
                  <a:pt x="1568575" y="660555"/>
                  <a:pt x="1534455" y="658024"/>
                  <a:pt x="1514204" y="654342"/>
                </a:cubicBezTo>
                <a:cubicBezTo>
                  <a:pt x="1500175" y="651791"/>
                  <a:pt x="1486092" y="649411"/>
                  <a:pt x="1472259" y="645953"/>
                </a:cubicBezTo>
                <a:cubicBezTo>
                  <a:pt x="1463680" y="643808"/>
                  <a:pt x="1455724" y="639482"/>
                  <a:pt x="1447092" y="637564"/>
                </a:cubicBezTo>
                <a:cubicBezTo>
                  <a:pt x="1430488" y="633874"/>
                  <a:pt x="1413260" y="633300"/>
                  <a:pt x="1396758" y="629175"/>
                </a:cubicBezTo>
                <a:cubicBezTo>
                  <a:pt x="1379600" y="624886"/>
                  <a:pt x="1363766" y="615865"/>
                  <a:pt x="1346424" y="612397"/>
                </a:cubicBezTo>
                <a:lnTo>
                  <a:pt x="1262534" y="595619"/>
                </a:lnTo>
                <a:cubicBezTo>
                  <a:pt x="1240717" y="591256"/>
                  <a:pt x="1190745" y="580792"/>
                  <a:pt x="1170255" y="578841"/>
                </a:cubicBezTo>
                <a:cubicBezTo>
                  <a:pt x="1128406" y="574855"/>
                  <a:pt x="1086300" y="574094"/>
                  <a:pt x="1044420" y="570452"/>
                </a:cubicBezTo>
                <a:cubicBezTo>
                  <a:pt x="959504" y="563068"/>
                  <a:pt x="986142" y="560739"/>
                  <a:pt x="893418" y="545285"/>
                </a:cubicBezTo>
                <a:cubicBezTo>
                  <a:pt x="876640" y="542489"/>
                  <a:pt x="859586" y="541021"/>
                  <a:pt x="843084" y="536896"/>
                </a:cubicBezTo>
                <a:cubicBezTo>
                  <a:pt x="825926" y="532607"/>
                  <a:pt x="809908" y="524407"/>
                  <a:pt x="792750" y="520118"/>
                </a:cubicBezTo>
                <a:cubicBezTo>
                  <a:pt x="742036" y="507440"/>
                  <a:pt x="770132" y="515375"/>
                  <a:pt x="708860" y="494951"/>
                </a:cubicBezTo>
                <a:cubicBezTo>
                  <a:pt x="708859" y="494951"/>
                  <a:pt x="658528" y="478174"/>
                  <a:pt x="658527" y="478173"/>
                </a:cubicBezTo>
                <a:lnTo>
                  <a:pt x="608193" y="444617"/>
                </a:lnTo>
                <a:cubicBezTo>
                  <a:pt x="599804" y="439024"/>
                  <a:pt x="590155" y="434968"/>
                  <a:pt x="583026" y="427839"/>
                </a:cubicBezTo>
                <a:cubicBezTo>
                  <a:pt x="550730" y="395543"/>
                  <a:pt x="567730" y="409253"/>
                  <a:pt x="532692" y="385894"/>
                </a:cubicBezTo>
                <a:cubicBezTo>
                  <a:pt x="487951" y="318782"/>
                  <a:pt x="546674" y="399876"/>
                  <a:pt x="490747" y="343949"/>
                </a:cubicBezTo>
                <a:cubicBezTo>
                  <a:pt x="483618" y="336820"/>
                  <a:pt x="480424" y="326527"/>
                  <a:pt x="473969" y="318782"/>
                </a:cubicBezTo>
                <a:cubicBezTo>
                  <a:pt x="466374" y="309668"/>
                  <a:pt x="457191" y="302004"/>
                  <a:pt x="448802" y="293615"/>
                </a:cubicBezTo>
                <a:cubicBezTo>
                  <a:pt x="446006" y="285226"/>
                  <a:pt x="444368" y="276357"/>
                  <a:pt x="440413" y="268448"/>
                </a:cubicBezTo>
                <a:cubicBezTo>
                  <a:pt x="435904" y="259430"/>
                  <a:pt x="427730" y="252494"/>
                  <a:pt x="423635" y="243281"/>
                </a:cubicBezTo>
                <a:cubicBezTo>
                  <a:pt x="416452" y="227120"/>
                  <a:pt x="412450" y="209725"/>
                  <a:pt x="406857" y="192947"/>
                </a:cubicBezTo>
                <a:lnTo>
                  <a:pt x="398468" y="167780"/>
                </a:lnTo>
                <a:cubicBezTo>
                  <a:pt x="386682" y="61707"/>
                  <a:pt x="390079" y="117601"/>
                  <a:pt x="390079" y="0"/>
                </a:cubicBezTo>
                <a:lnTo>
                  <a:pt x="12574" y="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graphicFrame>
        <p:nvGraphicFramePr>
          <p:cNvPr id="13" name="Table 13">
            <a:extLst>
              <a:ext uri="{FF2B5EF4-FFF2-40B4-BE49-F238E27FC236}">
                <a16:creationId xmlns:a16="http://schemas.microsoft.com/office/drawing/2014/main" id="{688AB38C-ABC8-4BCE-A472-4E46E0223454}"/>
              </a:ext>
            </a:extLst>
          </p:cNvPr>
          <p:cNvGraphicFramePr>
            <a:graphicFrameLocks noGrp="1"/>
          </p:cNvGraphicFramePr>
          <p:nvPr>
            <p:extLst>
              <p:ext uri="{D42A27DB-BD31-4B8C-83A1-F6EECF244321}">
                <p14:modId xmlns:p14="http://schemas.microsoft.com/office/powerpoint/2010/main" val="2360579413"/>
              </p:ext>
            </p:extLst>
          </p:nvPr>
        </p:nvGraphicFramePr>
        <p:xfrm>
          <a:off x="8634718" y="1476461"/>
          <a:ext cx="3124200" cy="46939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4146355189"/>
                    </a:ext>
                  </a:extLst>
                </a:gridCol>
                <a:gridCol w="208280">
                  <a:extLst>
                    <a:ext uri="{9D8B030D-6E8A-4147-A177-3AD203B41FA5}">
                      <a16:colId xmlns:a16="http://schemas.microsoft.com/office/drawing/2014/main" val="1875269168"/>
                    </a:ext>
                  </a:extLst>
                </a:gridCol>
                <a:gridCol w="208280">
                  <a:extLst>
                    <a:ext uri="{9D8B030D-6E8A-4147-A177-3AD203B41FA5}">
                      <a16:colId xmlns:a16="http://schemas.microsoft.com/office/drawing/2014/main" val="274166397"/>
                    </a:ext>
                  </a:extLst>
                </a:gridCol>
                <a:gridCol w="208280">
                  <a:extLst>
                    <a:ext uri="{9D8B030D-6E8A-4147-A177-3AD203B41FA5}">
                      <a16:colId xmlns:a16="http://schemas.microsoft.com/office/drawing/2014/main" val="382263358"/>
                    </a:ext>
                  </a:extLst>
                </a:gridCol>
                <a:gridCol w="208280">
                  <a:extLst>
                    <a:ext uri="{9D8B030D-6E8A-4147-A177-3AD203B41FA5}">
                      <a16:colId xmlns:a16="http://schemas.microsoft.com/office/drawing/2014/main" val="719884313"/>
                    </a:ext>
                  </a:extLst>
                </a:gridCol>
                <a:gridCol w="208280">
                  <a:extLst>
                    <a:ext uri="{9D8B030D-6E8A-4147-A177-3AD203B41FA5}">
                      <a16:colId xmlns:a16="http://schemas.microsoft.com/office/drawing/2014/main" val="1703111781"/>
                    </a:ext>
                  </a:extLst>
                </a:gridCol>
                <a:gridCol w="208280">
                  <a:extLst>
                    <a:ext uri="{9D8B030D-6E8A-4147-A177-3AD203B41FA5}">
                      <a16:colId xmlns:a16="http://schemas.microsoft.com/office/drawing/2014/main" val="3597234599"/>
                    </a:ext>
                  </a:extLst>
                </a:gridCol>
                <a:gridCol w="208280">
                  <a:extLst>
                    <a:ext uri="{9D8B030D-6E8A-4147-A177-3AD203B41FA5}">
                      <a16:colId xmlns:a16="http://schemas.microsoft.com/office/drawing/2014/main" val="4247938518"/>
                    </a:ext>
                  </a:extLst>
                </a:gridCol>
                <a:gridCol w="208280">
                  <a:extLst>
                    <a:ext uri="{9D8B030D-6E8A-4147-A177-3AD203B41FA5}">
                      <a16:colId xmlns:a16="http://schemas.microsoft.com/office/drawing/2014/main" val="3572507863"/>
                    </a:ext>
                  </a:extLst>
                </a:gridCol>
                <a:gridCol w="208280">
                  <a:extLst>
                    <a:ext uri="{9D8B030D-6E8A-4147-A177-3AD203B41FA5}">
                      <a16:colId xmlns:a16="http://schemas.microsoft.com/office/drawing/2014/main" val="4105081549"/>
                    </a:ext>
                  </a:extLst>
                </a:gridCol>
                <a:gridCol w="208280">
                  <a:extLst>
                    <a:ext uri="{9D8B030D-6E8A-4147-A177-3AD203B41FA5}">
                      <a16:colId xmlns:a16="http://schemas.microsoft.com/office/drawing/2014/main" val="3930480053"/>
                    </a:ext>
                  </a:extLst>
                </a:gridCol>
                <a:gridCol w="208280">
                  <a:extLst>
                    <a:ext uri="{9D8B030D-6E8A-4147-A177-3AD203B41FA5}">
                      <a16:colId xmlns:a16="http://schemas.microsoft.com/office/drawing/2014/main" val="1810832287"/>
                    </a:ext>
                  </a:extLst>
                </a:gridCol>
                <a:gridCol w="208280">
                  <a:extLst>
                    <a:ext uri="{9D8B030D-6E8A-4147-A177-3AD203B41FA5}">
                      <a16:colId xmlns:a16="http://schemas.microsoft.com/office/drawing/2014/main" val="3834116817"/>
                    </a:ext>
                  </a:extLst>
                </a:gridCol>
                <a:gridCol w="208280">
                  <a:extLst>
                    <a:ext uri="{9D8B030D-6E8A-4147-A177-3AD203B41FA5}">
                      <a16:colId xmlns:a16="http://schemas.microsoft.com/office/drawing/2014/main" val="1623191939"/>
                    </a:ext>
                  </a:extLst>
                </a:gridCol>
                <a:gridCol w="208280">
                  <a:extLst>
                    <a:ext uri="{9D8B030D-6E8A-4147-A177-3AD203B41FA5}">
                      <a16:colId xmlns:a16="http://schemas.microsoft.com/office/drawing/2014/main" val="480637051"/>
                    </a:ext>
                  </a:extLst>
                </a:gridCol>
              </a:tblGrid>
              <a:tr h="186059">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916903259"/>
                  </a:ext>
                </a:extLst>
              </a:tr>
              <a:tr h="186059">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219029606"/>
                  </a:ext>
                </a:extLst>
              </a:tr>
              <a:tr h="186059">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71321721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037711601"/>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130442348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303346037"/>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46426027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84272322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51570395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073780237"/>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93166320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737582155"/>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53638483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21212399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96446432"/>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80267689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3845849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306311801"/>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63939463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33066161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864079932"/>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49446819"/>
                  </a:ext>
                </a:extLst>
              </a:tr>
            </a:tbl>
          </a:graphicData>
        </a:graphic>
      </p:graphicFrame>
      <p:sp>
        <p:nvSpPr>
          <p:cNvPr id="15" name="Freeform: Shape 14">
            <a:extLst>
              <a:ext uri="{FF2B5EF4-FFF2-40B4-BE49-F238E27FC236}">
                <a16:creationId xmlns:a16="http://schemas.microsoft.com/office/drawing/2014/main" id="{98F3449A-5BF4-40B5-97D6-2DAF2C947B2C}"/>
              </a:ext>
            </a:extLst>
          </p:cNvPr>
          <p:cNvSpPr/>
          <p:nvPr/>
        </p:nvSpPr>
        <p:spPr>
          <a:xfrm>
            <a:off x="8955805" y="3909270"/>
            <a:ext cx="1513656" cy="2105636"/>
          </a:xfrm>
          <a:custGeom>
            <a:avLst/>
            <a:gdLst>
              <a:gd name="connsiteX0" fmla="*/ 1513656 w 1513656"/>
              <a:gd name="connsiteY0" fmla="*/ 0 h 2105636"/>
              <a:gd name="connsiteX1" fmla="*/ 1471711 w 1513656"/>
              <a:gd name="connsiteY1" fmla="*/ 33556 h 2105636"/>
              <a:gd name="connsiteX2" fmla="*/ 1404599 w 1513656"/>
              <a:gd name="connsiteY2" fmla="*/ 50334 h 2105636"/>
              <a:gd name="connsiteX3" fmla="*/ 1354265 w 1513656"/>
              <a:gd name="connsiteY3" fmla="*/ 67112 h 2105636"/>
              <a:gd name="connsiteX4" fmla="*/ 1270375 w 1513656"/>
              <a:gd name="connsiteY4" fmla="*/ 92279 h 2105636"/>
              <a:gd name="connsiteX5" fmla="*/ 1245208 w 1513656"/>
              <a:gd name="connsiteY5" fmla="*/ 109057 h 2105636"/>
              <a:gd name="connsiteX6" fmla="*/ 1194874 w 1513656"/>
              <a:gd name="connsiteY6" fmla="*/ 125835 h 2105636"/>
              <a:gd name="connsiteX7" fmla="*/ 1169707 w 1513656"/>
              <a:gd name="connsiteY7" fmla="*/ 142613 h 2105636"/>
              <a:gd name="connsiteX8" fmla="*/ 1119373 w 1513656"/>
              <a:gd name="connsiteY8" fmla="*/ 159391 h 2105636"/>
              <a:gd name="connsiteX9" fmla="*/ 1010316 w 1513656"/>
              <a:gd name="connsiteY9" fmla="*/ 184558 h 2105636"/>
              <a:gd name="connsiteX10" fmla="*/ 976760 w 1513656"/>
              <a:gd name="connsiteY10" fmla="*/ 192947 h 2105636"/>
              <a:gd name="connsiteX11" fmla="*/ 951593 w 1513656"/>
              <a:gd name="connsiteY11" fmla="*/ 201336 h 2105636"/>
              <a:gd name="connsiteX12" fmla="*/ 901259 w 1513656"/>
              <a:gd name="connsiteY12" fmla="*/ 209724 h 2105636"/>
              <a:gd name="connsiteX13" fmla="*/ 783813 w 1513656"/>
              <a:gd name="connsiteY13" fmla="*/ 234891 h 2105636"/>
              <a:gd name="connsiteX14" fmla="*/ 750257 w 1513656"/>
              <a:gd name="connsiteY14" fmla="*/ 243280 h 2105636"/>
              <a:gd name="connsiteX15" fmla="*/ 616034 w 1513656"/>
              <a:gd name="connsiteY15" fmla="*/ 260058 h 2105636"/>
              <a:gd name="connsiteX16" fmla="*/ 590867 w 1513656"/>
              <a:gd name="connsiteY16" fmla="*/ 268447 h 2105636"/>
              <a:gd name="connsiteX17" fmla="*/ 523755 w 1513656"/>
              <a:gd name="connsiteY17" fmla="*/ 285225 h 2105636"/>
              <a:gd name="connsiteX18" fmla="*/ 498588 w 1513656"/>
              <a:gd name="connsiteY18" fmla="*/ 302003 h 2105636"/>
              <a:gd name="connsiteX19" fmla="*/ 448254 w 1513656"/>
              <a:gd name="connsiteY19" fmla="*/ 318781 h 2105636"/>
              <a:gd name="connsiteX20" fmla="*/ 423087 w 1513656"/>
              <a:gd name="connsiteY20" fmla="*/ 335559 h 2105636"/>
              <a:gd name="connsiteX21" fmla="*/ 372753 w 1513656"/>
              <a:gd name="connsiteY21" fmla="*/ 352337 h 2105636"/>
              <a:gd name="connsiteX22" fmla="*/ 347586 w 1513656"/>
              <a:gd name="connsiteY22" fmla="*/ 360726 h 2105636"/>
              <a:gd name="connsiteX23" fmla="*/ 297252 w 1513656"/>
              <a:gd name="connsiteY23" fmla="*/ 385893 h 2105636"/>
              <a:gd name="connsiteX24" fmla="*/ 272085 w 1513656"/>
              <a:gd name="connsiteY24" fmla="*/ 411060 h 2105636"/>
              <a:gd name="connsiteX25" fmla="*/ 246918 w 1513656"/>
              <a:gd name="connsiteY25" fmla="*/ 419449 h 2105636"/>
              <a:gd name="connsiteX26" fmla="*/ 188195 w 1513656"/>
              <a:gd name="connsiteY26" fmla="*/ 486561 h 2105636"/>
              <a:gd name="connsiteX27" fmla="*/ 179806 w 1513656"/>
              <a:gd name="connsiteY27" fmla="*/ 511728 h 2105636"/>
              <a:gd name="connsiteX28" fmla="*/ 146250 w 1513656"/>
              <a:gd name="connsiteY28" fmla="*/ 570451 h 2105636"/>
              <a:gd name="connsiteX29" fmla="*/ 129472 w 1513656"/>
              <a:gd name="connsiteY29" fmla="*/ 620785 h 2105636"/>
              <a:gd name="connsiteX30" fmla="*/ 104305 w 1513656"/>
              <a:gd name="connsiteY30" fmla="*/ 671119 h 2105636"/>
              <a:gd name="connsiteX31" fmla="*/ 87527 w 1513656"/>
              <a:gd name="connsiteY31" fmla="*/ 696286 h 2105636"/>
              <a:gd name="connsiteX32" fmla="*/ 79138 w 1513656"/>
              <a:gd name="connsiteY32" fmla="*/ 721453 h 2105636"/>
              <a:gd name="connsiteX33" fmla="*/ 62360 w 1513656"/>
              <a:gd name="connsiteY33" fmla="*/ 746620 h 2105636"/>
              <a:gd name="connsiteX34" fmla="*/ 45582 w 1513656"/>
              <a:gd name="connsiteY34" fmla="*/ 796954 h 2105636"/>
              <a:gd name="connsiteX35" fmla="*/ 28804 w 1513656"/>
              <a:gd name="connsiteY35" fmla="*/ 822121 h 2105636"/>
              <a:gd name="connsiteX36" fmla="*/ 12026 w 1513656"/>
              <a:gd name="connsiteY36" fmla="*/ 872455 h 2105636"/>
              <a:gd name="connsiteX37" fmla="*/ 12026 w 1513656"/>
              <a:gd name="connsiteY37" fmla="*/ 1166069 h 2105636"/>
              <a:gd name="connsiteX38" fmla="*/ 20415 w 1513656"/>
              <a:gd name="connsiteY38" fmla="*/ 1208014 h 2105636"/>
              <a:gd name="connsiteX39" fmla="*/ 37193 w 1513656"/>
              <a:gd name="connsiteY39" fmla="*/ 1233181 h 2105636"/>
              <a:gd name="connsiteX40" fmla="*/ 53971 w 1513656"/>
              <a:gd name="connsiteY40" fmla="*/ 1283515 h 2105636"/>
              <a:gd name="connsiteX41" fmla="*/ 62360 w 1513656"/>
              <a:gd name="connsiteY41" fmla="*/ 1317071 h 2105636"/>
              <a:gd name="connsiteX42" fmla="*/ 79138 w 1513656"/>
              <a:gd name="connsiteY42" fmla="*/ 1342238 h 2105636"/>
              <a:gd name="connsiteX43" fmla="*/ 87527 w 1513656"/>
              <a:gd name="connsiteY43" fmla="*/ 1375794 h 2105636"/>
              <a:gd name="connsiteX44" fmla="*/ 146250 w 1513656"/>
              <a:gd name="connsiteY44" fmla="*/ 1451295 h 2105636"/>
              <a:gd name="connsiteX45" fmla="*/ 163028 w 1513656"/>
              <a:gd name="connsiteY45" fmla="*/ 1476462 h 2105636"/>
              <a:gd name="connsiteX46" fmla="*/ 188195 w 1513656"/>
              <a:gd name="connsiteY46" fmla="*/ 1493240 h 2105636"/>
              <a:gd name="connsiteX47" fmla="*/ 238529 w 1513656"/>
              <a:gd name="connsiteY47" fmla="*/ 1526796 h 2105636"/>
              <a:gd name="connsiteX48" fmla="*/ 288863 w 1513656"/>
              <a:gd name="connsiteY48" fmla="*/ 1560352 h 2105636"/>
              <a:gd name="connsiteX49" fmla="*/ 339197 w 1513656"/>
              <a:gd name="connsiteY49" fmla="*/ 1593908 h 2105636"/>
              <a:gd name="connsiteX50" fmla="*/ 389531 w 1513656"/>
              <a:gd name="connsiteY50" fmla="*/ 1627464 h 2105636"/>
              <a:gd name="connsiteX51" fmla="*/ 414698 w 1513656"/>
              <a:gd name="connsiteY51" fmla="*/ 1644242 h 2105636"/>
              <a:gd name="connsiteX52" fmla="*/ 439865 w 1513656"/>
              <a:gd name="connsiteY52" fmla="*/ 1652631 h 2105636"/>
              <a:gd name="connsiteX53" fmla="*/ 515366 w 1513656"/>
              <a:gd name="connsiteY53" fmla="*/ 1711354 h 2105636"/>
              <a:gd name="connsiteX54" fmla="*/ 565700 w 1513656"/>
              <a:gd name="connsiteY54" fmla="*/ 1744910 h 2105636"/>
              <a:gd name="connsiteX55" fmla="*/ 590867 w 1513656"/>
              <a:gd name="connsiteY55" fmla="*/ 1761688 h 2105636"/>
              <a:gd name="connsiteX56" fmla="*/ 616034 w 1513656"/>
              <a:gd name="connsiteY56" fmla="*/ 1770077 h 2105636"/>
              <a:gd name="connsiteX57" fmla="*/ 641201 w 1513656"/>
              <a:gd name="connsiteY57" fmla="*/ 1795244 h 2105636"/>
              <a:gd name="connsiteX58" fmla="*/ 674756 w 1513656"/>
              <a:gd name="connsiteY58" fmla="*/ 1803633 h 2105636"/>
              <a:gd name="connsiteX59" fmla="*/ 699923 w 1513656"/>
              <a:gd name="connsiteY59" fmla="*/ 1812022 h 2105636"/>
              <a:gd name="connsiteX60" fmla="*/ 750257 w 1513656"/>
              <a:gd name="connsiteY60" fmla="*/ 1845578 h 2105636"/>
              <a:gd name="connsiteX61" fmla="*/ 775424 w 1513656"/>
              <a:gd name="connsiteY61" fmla="*/ 1862356 h 2105636"/>
              <a:gd name="connsiteX62" fmla="*/ 800591 w 1513656"/>
              <a:gd name="connsiteY62" fmla="*/ 1870745 h 2105636"/>
              <a:gd name="connsiteX63" fmla="*/ 834147 w 1513656"/>
              <a:gd name="connsiteY63" fmla="*/ 1879134 h 2105636"/>
              <a:gd name="connsiteX64" fmla="*/ 892870 w 1513656"/>
              <a:gd name="connsiteY64" fmla="*/ 1912690 h 2105636"/>
              <a:gd name="connsiteX65" fmla="*/ 943204 w 1513656"/>
              <a:gd name="connsiteY65" fmla="*/ 1929468 h 2105636"/>
              <a:gd name="connsiteX66" fmla="*/ 993538 w 1513656"/>
              <a:gd name="connsiteY66" fmla="*/ 1946246 h 2105636"/>
              <a:gd name="connsiteX67" fmla="*/ 1018705 w 1513656"/>
              <a:gd name="connsiteY67" fmla="*/ 1954635 h 2105636"/>
              <a:gd name="connsiteX68" fmla="*/ 1043872 w 1513656"/>
              <a:gd name="connsiteY68" fmla="*/ 1963024 h 2105636"/>
              <a:gd name="connsiteX69" fmla="*/ 1094206 w 1513656"/>
              <a:gd name="connsiteY69" fmla="*/ 1988191 h 2105636"/>
              <a:gd name="connsiteX70" fmla="*/ 1127762 w 1513656"/>
              <a:gd name="connsiteY70" fmla="*/ 2004969 h 2105636"/>
              <a:gd name="connsiteX71" fmla="*/ 1178096 w 1513656"/>
              <a:gd name="connsiteY71" fmla="*/ 2021747 h 2105636"/>
              <a:gd name="connsiteX72" fmla="*/ 1228430 w 1513656"/>
              <a:gd name="connsiteY72" fmla="*/ 2055302 h 2105636"/>
              <a:gd name="connsiteX73" fmla="*/ 1253597 w 1513656"/>
              <a:gd name="connsiteY73" fmla="*/ 2072080 h 2105636"/>
              <a:gd name="connsiteX74" fmla="*/ 1303931 w 1513656"/>
              <a:gd name="connsiteY74" fmla="*/ 2088858 h 2105636"/>
              <a:gd name="connsiteX75" fmla="*/ 1329098 w 1513656"/>
              <a:gd name="connsiteY75" fmla="*/ 2105636 h 210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13656" h="2105636">
                <a:moveTo>
                  <a:pt x="1513656" y="0"/>
                </a:moveTo>
                <a:cubicBezTo>
                  <a:pt x="1499674" y="11185"/>
                  <a:pt x="1486895" y="24066"/>
                  <a:pt x="1471711" y="33556"/>
                </a:cubicBezTo>
                <a:cubicBezTo>
                  <a:pt x="1458573" y="41767"/>
                  <a:pt x="1414007" y="47768"/>
                  <a:pt x="1404599" y="50334"/>
                </a:cubicBezTo>
                <a:cubicBezTo>
                  <a:pt x="1387537" y="54987"/>
                  <a:pt x="1371423" y="62823"/>
                  <a:pt x="1354265" y="67112"/>
                </a:cubicBezTo>
                <a:cubicBezTo>
                  <a:pt x="1335507" y="71801"/>
                  <a:pt x="1282629" y="84109"/>
                  <a:pt x="1270375" y="92279"/>
                </a:cubicBezTo>
                <a:cubicBezTo>
                  <a:pt x="1261986" y="97872"/>
                  <a:pt x="1254421" y="104962"/>
                  <a:pt x="1245208" y="109057"/>
                </a:cubicBezTo>
                <a:cubicBezTo>
                  <a:pt x="1229047" y="116240"/>
                  <a:pt x="1209589" y="116025"/>
                  <a:pt x="1194874" y="125835"/>
                </a:cubicBezTo>
                <a:cubicBezTo>
                  <a:pt x="1186485" y="131428"/>
                  <a:pt x="1178920" y="138518"/>
                  <a:pt x="1169707" y="142613"/>
                </a:cubicBezTo>
                <a:cubicBezTo>
                  <a:pt x="1153546" y="149796"/>
                  <a:pt x="1136531" y="155102"/>
                  <a:pt x="1119373" y="159391"/>
                </a:cubicBezTo>
                <a:cubicBezTo>
                  <a:pt x="954907" y="200508"/>
                  <a:pt x="1126517" y="158735"/>
                  <a:pt x="1010316" y="184558"/>
                </a:cubicBezTo>
                <a:cubicBezTo>
                  <a:pt x="999061" y="187059"/>
                  <a:pt x="987846" y="189780"/>
                  <a:pt x="976760" y="192947"/>
                </a:cubicBezTo>
                <a:cubicBezTo>
                  <a:pt x="968257" y="195376"/>
                  <a:pt x="960225" y="199418"/>
                  <a:pt x="951593" y="201336"/>
                </a:cubicBezTo>
                <a:cubicBezTo>
                  <a:pt x="934989" y="205026"/>
                  <a:pt x="918037" y="206928"/>
                  <a:pt x="901259" y="209724"/>
                </a:cubicBezTo>
                <a:cubicBezTo>
                  <a:pt x="812934" y="239166"/>
                  <a:pt x="889639" y="217253"/>
                  <a:pt x="783813" y="234891"/>
                </a:cubicBezTo>
                <a:cubicBezTo>
                  <a:pt x="772440" y="236786"/>
                  <a:pt x="761659" y="241570"/>
                  <a:pt x="750257" y="243280"/>
                </a:cubicBezTo>
                <a:cubicBezTo>
                  <a:pt x="705667" y="249969"/>
                  <a:pt x="616034" y="260058"/>
                  <a:pt x="616034" y="260058"/>
                </a:cubicBezTo>
                <a:cubicBezTo>
                  <a:pt x="607645" y="262854"/>
                  <a:pt x="599446" y="266302"/>
                  <a:pt x="590867" y="268447"/>
                </a:cubicBezTo>
                <a:cubicBezTo>
                  <a:pt x="571722" y="273233"/>
                  <a:pt x="542931" y="275637"/>
                  <a:pt x="523755" y="285225"/>
                </a:cubicBezTo>
                <a:cubicBezTo>
                  <a:pt x="514737" y="289734"/>
                  <a:pt x="507801" y="297908"/>
                  <a:pt x="498588" y="302003"/>
                </a:cubicBezTo>
                <a:cubicBezTo>
                  <a:pt x="482427" y="309186"/>
                  <a:pt x="462969" y="308971"/>
                  <a:pt x="448254" y="318781"/>
                </a:cubicBezTo>
                <a:cubicBezTo>
                  <a:pt x="439865" y="324374"/>
                  <a:pt x="432300" y="331464"/>
                  <a:pt x="423087" y="335559"/>
                </a:cubicBezTo>
                <a:cubicBezTo>
                  <a:pt x="406926" y="342742"/>
                  <a:pt x="389531" y="346744"/>
                  <a:pt x="372753" y="352337"/>
                </a:cubicBezTo>
                <a:cubicBezTo>
                  <a:pt x="364364" y="355133"/>
                  <a:pt x="354944" y="355821"/>
                  <a:pt x="347586" y="360726"/>
                </a:cubicBezTo>
                <a:cubicBezTo>
                  <a:pt x="315061" y="382409"/>
                  <a:pt x="331984" y="374316"/>
                  <a:pt x="297252" y="385893"/>
                </a:cubicBezTo>
                <a:cubicBezTo>
                  <a:pt x="288863" y="394282"/>
                  <a:pt x="281956" y="404479"/>
                  <a:pt x="272085" y="411060"/>
                </a:cubicBezTo>
                <a:cubicBezTo>
                  <a:pt x="264727" y="415965"/>
                  <a:pt x="253171" y="413196"/>
                  <a:pt x="246918" y="419449"/>
                </a:cubicBezTo>
                <a:cubicBezTo>
                  <a:pt x="149046" y="517321"/>
                  <a:pt x="259502" y="439023"/>
                  <a:pt x="188195" y="486561"/>
                </a:cubicBezTo>
                <a:cubicBezTo>
                  <a:pt x="185399" y="494950"/>
                  <a:pt x="183761" y="503819"/>
                  <a:pt x="179806" y="511728"/>
                </a:cubicBezTo>
                <a:cubicBezTo>
                  <a:pt x="149538" y="572263"/>
                  <a:pt x="175665" y="496914"/>
                  <a:pt x="146250" y="570451"/>
                </a:cubicBezTo>
                <a:cubicBezTo>
                  <a:pt x="139682" y="586872"/>
                  <a:pt x="139282" y="606070"/>
                  <a:pt x="129472" y="620785"/>
                </a:cubicBezTo>
                <a:cubicBezTo>
                  <a:pt x="81389" y="692910"/>
                  <a:pt x="139037" y="601655"/>
                  <a:pt x="104305" y="671119"/>
                </a:cubicBezTo>
                <a:cubicBezTo>
                  <a:pt x="99796" y="680137"/>
                  <a:pt x="92036" y="687268"/>
                  <a:pt x="87527" y="696286"/>
                </a:cubicBezTo>
                <a:cubicBezTo>
                  <a:pt x="83572" y="704195"/>
                  <a:pt x="83093" y="713544"/>
                  <a:pt x="79138" y="721453"/>
                </a:cubicBezTo>
                <a:cubicBezTo>
                  <a:pt x="74629" y="730471"/>
                  <a:pt x="66455" y="737407"/>
                  <a:pt x="62360" y="746620"/>
                </a:cubicBezTo>
                <a:cubicBezTo>
                  <a:pt x="55177" y="762781"/>
                  <a:pt x="55392" y="782239"/>
                  <a:pt x="45582" y="796954"/>
                </a:cubicBezTo>
                <a:cubicBezTo>
                  <a:pt x="39989" y="805343"/>
                  <a:pt x="32899" y="812908"/>
                  <a:pt x="28804" y="822121"/>
                </a:cubicBezTo>
                <a:cubicBezTo>
                  <a:pt x="21621" y="838282"/>
                  <a:pt x="12026" y="872455"/>
                  <a:pt x="12026" y="872455"/>
                </a:cubicBezTo>
                <a:cubicBezTo>
                  <a:pt x="-6320" y="1000875"/>
                  <a:pt x="-1519" y="942572"/>
                  <a:pt x="12026" y="1166069"/>
                </a:cubicBezTo>
                <a:cubicBezTo>
                  <a:pt x="12889" y="1180301"/>
                  <a:pt x="15408" y="1194663"/>
                  <a:pt x="20415" y="1208014"/>
                </a:cubicBezTo>
                <a:cubicBezTo>
                  <a:pt x="23955" y="1217454"/>
                  <a:pt x="33098" y="1223968"/>
                  <a:pt x="37193" y="1233181"/>
                </a:cubicBezTo>
                <a:cubicBezTo>
                  <a:pt x="44376" y="1249342"/>
                  <a:pt x="49682" y="1266357"/>
                  <a:pt x="53971" y="1283515"/>
                </a:cubicBezTo>
                <a:cubicBezTo>
                  <a:pt x="56767" y="1294700"/>
                  <a:pt x="57818" y="1306474"/>
                  <a:pt x="62360" y="1317071"/>
                </a:cubicBezTo>
                <a:cubicBezTo>
                  <a:pt x="66332" y="1326338"/>
                  <a:pt x="73545" y="1333849"/>
                  <a:pt x="79138" y="1342238"/>
                </a:cubicBezTo>
                <a:cubicBezTo>
                  <a:pt x="81934" y="1353423"/>
                  <a:pt x="82371" y="1365482"/>
                  <a:pt x="87527" y="1375794"/>
                </a:cubicBezTo>
                <a:cubicBezTo>
                  <a:pt x="119331" y="1439402"/>
                  <a:pt x="111727" y="1409868"/>
                  <a:pt x="146250" y="1451295"/>
                </a:cubicBezTo>
                <a:cubicBezTo>
                  <a:pt x="152705" y="1459040"/>
                  <a:pt x="155899" y="1469333"/>
                  <a:pt x="163028" y="1476462"/>
                </a:cubicBezTo>
                <a:cubicBezTo>
                  <a:pt x="170157" y="1483591"/>
                  <a:pt x="180450" y="1486785"/>
                  <a:pt x="188195" y="1493240"/>
                </a:cubicBezTo>
                <a:cubicBezTo>
                  <a:pt x="230088" y="1528151"/>
                  <a:pt x="194301" y="1512053"/>
                  <a:pt x="238529" y="1526796"/>
                </a:cubicBezTo>
                <a:cubicBezTo>
                  <a:pt x="294381" y="1582648"/>
                  <a:pt x="234230" y="1530000"/>
                  <a:pt x="288863" y="1560352"/>
                </a:cubicBezTo>
                <a:cubicBezTo>
                  <a:pt x="306490" y="1570145"/>
                  <a:pt x="322419" y="1582723"/>
                  <a:pt x="339197" y="1593908"/>
                </a:cubicBezTo>
                <a:lnTo>
                  <a:pt x="389531" y="1627464"/>
                </a:lnTo>
                <a:cubicBezTo>
                  <a:pt x="397920" y="1633057"/>
                  <a:pt x="405133" y="1641054"/>
                  <a:pt x="414698" y="1644242"/>
                </a:cubicBezTo>
                <a:cubicBezTo>
                  <a:pt x="423087" y="1647038"/>
                  <a:pt x="432135" y="1648337"/>
                  <a:pt x="439865" y="1652631"/>
                </a:cubicBezTo>
                <a:cubicBezTo>
                  <a:pt x="536978" y="1706583"/>
                  <a:pt x="454226" y="1663800"/>
                  <a:pt x="515366" y="1711354"/>
                </a:cubicBezTo>
                <a:cubicBezTo>
                  <a:pt x="531283" y="1723734"/>
                  <a:pt x="548922" y="1733725"/>
                  <a:pt x="565700" y="1744910"/>
                </a:cubicBezTo>
                <a:cubicBezTo>
                  <a:pt x="574089" y="1750503"/>
                  <a:pt x="581302" y="1758500"/>
                  <a:pt x="590867" y="1761688"/>
                </a:cubicBezTo>
                <a:lnTo>
                  <a:pt x="616034" y="1770077"/>
                </a:lnTo>
                <a:cubicBezTo>
                  <a:pt x="624423" y="1778466"/>
                  <a:pt x="630900" y="1789358"/>
                  <a:pt x="641201" y="1795244"/>
                </a:cubicBezTo>
                <a:cubicBezTo>
                  <a:pt x="651211" y="1800964"/>
                  <a:pt x="663670" y="1800466"/>
                  <a:pt x="674756" y="1803633"/>
                </a:cubicBezTo>
                <a:cubicBezTo>
                  <a:pt x="683259" y="1806062"/>
                  <a:pt x="692193" y="1807728"/>
                  <a:pt x="699923" y="1812022"/>
                </a:cubicBezTo>
                <a:cubicBezTo>
                  <a:pt x="717550" y="1821815"/>
                  <a:pt x="733479" y="1834393"/>
                  <a:pt x="750257" y="1845578"/>
                </a:cubicBezTo>
                <a:cubicBezTo>
                  <a:pt x="758646" y="1851171"/>
                  <a:pt x="765859" y="1859168"/>
                  <a:pt x="775424" y="1862356"/>
                </a:cubicBezTo>
                <a:cubicBezTo>
                  <a:pt x="783813" y="1865152"/>
                  <a:pt x="792088" y="1868316"/>
                  <a:pt x="800591" y="1870745"/>
                </a:cubicBezTo>
                <a:cubicBezTo>
                  <a:pt x="811677" y="1873912"/>
                  <a:pt x="823352" y="1875086"/>
                  <a:pt x="834147" y="1879134"/>
                </a:cubicBezTo>
                <a:cubicBezTo>
                  <a:pt x="941278" y="1919308"/>
                  <a:pt x="805250" y="1873748"/>
                  <a:pt x="892870" y="1912690"/>
                </a:cubicBezTo>
                <a:cubicBezTo>
                  <a:pt x="909031" y="1919873"/>
                  <a:pt x="926426" y="1923875"/>
                  <a:pt x="943204" y="1929468"/>
                </a:cubicBezTo>
                <a:lnTo>
                  <a:pt x="993538" y="1946246"/>
                </a:lnTo>
                <a:lnTo>
                  <a:pt x="1018705" y="1954635"/>
                </a:lnTo>
                <a:cubicBezTo>
                  <a:pt x="1027094" y="1957431"/>
                  <a:pt x="1036514" y="1958119"/>
                  <a:pt x="1043872" y="1963024"/>
                </a:cubicBezTo>
                <a:cubicBezTo>
                  <a:pt x="1092237" y="1995267"/>
                  <a:pt x="1045581" y="1967352"/>
                  <a:pt x="1094206" y="1988191"/>
                </a:cubicBezTo>
                <a:cubicBezTo>
                  <a:pt x="1105700" y="1993117"/>
                  <a:pt x="1116151" y="2000325"/>
                  <a:pt x="1127762" y="2004969"/>
                </a:cubicBezTo>
                <a:cubicBezTo>
                  <a:pt x="1144183" y="2011537"/>
                  <a:pt x="1163381" y="2011937"/>
                  <a:pt x="1178096" y="2021747"/>
                </a:cubicBezTo>
                <a:lnTo>
                  <a:pt x="1228430" y="2055302"/>
                </a:lnTo>
                <a:cubicBezTo>
                  <a:pt x="1236819" y="2060895"/>
                  <a:pt x="1244032" y="2068892"/>
                  <a:pt x="1253597" y="2072080"/>
                </a:cubicBezTo>
                <a:cubicBezTo>
                  <a:pt x="1270375" y="2077673"/>
                  <a:pt x="1289216" y="2079048"/>
                  <a:pt x="1303931" y="2088858"/>
                </a:cubicBezTo>
                <a:lnTo>
                  <a:pt x="1329098" y="2105636"/>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846BE595-4D86-42C3-AB1D-B5D34706712E}"/>
              </a:ext>
            </a:extLst>
          </p:cNvPr>
          <p:cNvSpPr/>
          <p:nvPr/>
        </p:nvSpPr>
        <p:spPr>
          <a:xfrm>
            <a:off x="9521505" y="4370664"/>
            <a:ext cx="1350627" cy="1258349"/>
          </a:xfrm>
          <a:custGeom>
            <a:avLst/>
            <a:gdLst>
              <a:gd name="connsiteX0" fmla="*/ 1434517 w 1434517"/>
              <a:gd name="connsiteY0" fmla="*/ 0 h 1258349"/>
              <a:gd name="connsiteX1" fmla="*/ 1350627 w 1434517"/>
              <a:gd name="connsiteY1" fmla="*/ 16778 h 1258349"/>
              <a:gd name="connsiteX2" fmla="*/ 1258348 w 1434517"/>
              <a:gd name="connsiteY2" fmla="*/ 33556 h 1258349"/>
              <a:gd name="connsiteX3" fmla="*/ 1233181 w 1434517"/>
              <a:gd name="connsiteY3" fmla="*/ 41945 h 1258349"/>
              <a:gd name="connsiteX4" fmla="*/ 1191236 w 1434517"/>
              <a:gd name="connsiteY4" fmla="*/ 50334 h 1258349"/>
              <a:gd name="connsiteX5" fmla="*/ 1166069 w 1434517"/>
              <a:gd name="connsiteY5" fmla="*/ 58723 h 1258349"/>
              <a:gd name="connsiteX6" fmla="*/ 1124124 w 1434517"/>
              <a:gd name="connsiteY6" fmla="*/ 67112 h 1258349"/>
              <a:gd name="connsiteX7" fmla="*/ 1098957 w 1434517"/>
              <a:gd name="connsiteY7" fmla="*/ 75501 h 1258349"/>
              <a:gd name="connsiteX8" fmla="*/ 1065402 w 1434517"/>
              <a:gd name="connsiteY8" fmla="*/ 83890 h 1258349"/>
              <a:gd name="connsiteX9" fmla="*/ 1015068 w 1434517"/>
              <a:gd name="connsiteY9" fmla="*/ 100668 h 1258349"/>
              <a:gd name="connsiteX10" fmla="*/ 989901 w 1434517"/>
              <a:gd name="connsiteY10" fmla="*/ 109057 h 1258349"/>
              <a:gd name="connsiteX11" fmla="*/ 889233 w 1434517"/>
              <a:gd name="connsiteY11" fmla="*/ 125835 h 1258349"/>
              <a:gd name="connsiteX12" fmla="*/ 830510 w 1434517"/>
              <a:gd name="connsiteY12" fmla="*/ 142613 h 1258349"/>
              <a:gd name="connsiteX13" fmla="*/ 788565 w 1434517"/>
              <a:gd name="connsiteY13" fmla="*/ 151002 h 1258349"/>
              <a:gd name="connsiteX14" fmla="*/ 738231 w 1434517"/>
              <a:gd name="connsiteY14" fmla="*/ 167780 h 1258349"/>
              <a:gd name="connsiteX15" fmla="*/ 713064 w 1434517"/>
              <a:gd name="connsiteY15" fmla="*/ 176169 h 1258349"/>
              <a:gd name="connsiteX16" fmla="*/ 654341 w 1434517"/>
              <a:gd name="connsiteY16" fmla="*/ 192947 h 1258349"/>
              <a:gd name="connsiteX17" fmla="*/ 612396 w 1434517"/>
              <a:gd name="connsiteY17" fmla="*/ 209725 h 1258349"/>
              <a:gd name="connsiteX18" fmla="*/ 528506 w 1434517"/>
              <a:gd name="connsiteY18" fmla="*/ 218114 h 1258349"/>
              <a:gd name="connsiteX19" fmla="*/ 494950 w 1434517"/>
              <a:gd name="connsiteY19" fmla="*/ 226503 h 1258349"/>
              <a:gd name="connsiteX20" fmla="*/ 436227 w 1434517"/>
              <a:gd name="connsiteY20" fmla="*/ 234892 h 1258349"/>
              <a:gd name="connsiteX21" fmla="*/ 360726 w 1434517"/>
              <a:gd name="connsiteY21" fmla="*/ 251670 h 1258349"/>
              <a:gd name="connsiteX22" fmla="*/ 310392 w 1434517"/>
              <a:gd name="connsiteY22" fmla="*/ 268448 h 1258349"/>
              <a:gd name="connsiteX23" fmla="*/ 285225 w 1434517"/>
              <a:gd name="connsiteY23" fmla="*/ 276837 h 1258349"/>
              <a:gd name="connsiteX24" fmla="*/ 234891 w 1434517"/>
              <a:gd name="connsiteY24" fmla="*/ 310393 h 1258349"/>
              <a:gd name="connsiteX25" fmla="*/ 184557 w 1434517"/>
              <a:gd name="connsiteY25" fmla="*/ 327171 h 1258349"/>
              <a:gd name="connsiteX26" fmla="*/ 159391 w 1434517"/>
              <a:gd name="connsiteY26" fmla="*/ 343949 h 1258349"/>
              <a:gd name="connsiteX27" fmla="*/ 134224 w 1434517"/>
              <a:gd name="connsiteY27" fmla="*/ 352338 h 1258349"/>
              <a:gd name="connsiteX28" fmla="*/ 92279 w 1434517"/>
              <a:gd name="connsiteY28" fmla="*/ 385894 h 1258349"/>
              <a:gd name="connsiteX29" fmla="*/ 75501 w 1434517"/>
              <a:gd name="connsiteY29" fmla="*/ 411061 h 1258349"/>
              <a:gd name="connsiteX30" fmla="*/ 50334 w 1434517"/>
              <a:gd name="connsiteY30" fmla="*/ 461395 h 1258349"/>
              <a:gd name="connsiteX31" fmla="*/ 25167 w 1434517"/>
              <a:gd name="connsiteY31" fmla="*/ 478173 h 1258349"/>
              <a:gd name="connsiteX32" fmla="*/ 8389 w 1434517"/>
              <a:gd name="connsiteY32" fmla="*/ 528507 h 1258349"/>
              <a:gd name="connsiteX33" fmla="*/ 0 w 1434517"/>
              <a:gd name="connsiteY33" fmla="*/ 553674 h 1258349"/>
              <a:gd name="connsiteX34" fmla="*/ 8389 w 1434517"/>
              <a:gd name="connsiteY34" fmla="*/ 679508 h 1258349"/>
              <a:gd name="connsiteX35" fmla="*/ 16778 w 1434517"/>
              <a:gd name="connsiteY35" fmla="*/ 704675 h 1258349"/>
              <a:gd name="connsiteX36" fmla="*/ 41945 w 1434517"/>
              <a:gd name="connsiteY36" fmla="*/ 721453 h 1258349"/>
              <a:gd name="connsiteX37" fmla="*/ 50334 w 1434517"/>
              <a:gd name="connsiteY37" fmla="*/ 746620 h 1258349"/>
              <a:gd name="connsiteX38" fmla="*/ 75501 w 1434517"/>
              <a:gd name="connsiteY38" fmla="*/ 755009 h 1258349"/>
              <a:gd name="connsiteX39" fmla="*/ 125835 w 1434517"/>
              <a:gd name="connsiteY39" fmla="*/ 788565 h 1258349"/>
              <a:gd name="connsiteX40" fmla="*/ 151002 w 1434517"/>
              <a:gd name="connsiteY40" fmla="*/ 805343 h 1258349"/>
              <a:gd name="connsiteX41" fmla="*/ 176168 w 1434517"/>
              <a:gd name="connsiteY41" fmla="*/ 822121 h 1258349"/>
              <a:gd name="connsiteX42" fmla="*/ 302003 w 1434517"/>
              <a:gd name="connsiteY42" fmla="*/ 864066 h 1258349"/>
              <a:gd name="connsiteX43" fmla="*/ 327170 w 1434517"/>
              <a:gd name="connsiteY43" fmla="*/ 872455 h 1258349"/>
              <a:gd name="connsiteX44" fmla="*/ 352337 w 1434517"/>
              <a:gd name="connsiteY44" fmla="*/ 880844 h 1258349"/>
              <a:gd name="connsiteX45" fmla="*/ 411060 w 1434517"/>
              <a:gd name="connsiteY45" fmla="*/ 897622 h 1258349"/>
              <a:gd name="connsiteX46" fmla="*/ 436227 w 1434517"/>
              <a:gd name="connsiteY46" fmla="*/ 914400 h 1258349"/>
              <a:gd name="connsiteX47" fmla="*/ 461394 w 1434517"/>
              <a:gd name="connsiteY47" fmla="*/ 922789 h 1258349"/>
              <a:gd name="connsiteX48" fmla="*/ 486561 w 1434517"/>
              <a:gd name="connsiteY48" fmla="*/ 939567 h 1258349"/>
              <a:gd name="connsiteX49" fmla="*/ 511728 w 1434517"/>
              <a:gd name="connsiteY49" fmla="*/ 947956 h 1258349"/>
              <a:gd name="connsiteX50" fmla="*/ 536895 w 1434517"/>
              <a:gd name="connsiteY50" fmla="*/ 964734 h 1258349"/>
              <a:gd name="connsiteX51" fmla="*/ 562062 w 1434517"/>
              <a:gd name="connsiteY51" fmla="*/ 973123 h 1258349"/>
              <a:gd name="connsiteX52" fmla="*/ 612396 w 1434517"/>
              <a:gd name="connsiteY52" fmla="*/ 1006679 h 1258349"/>
              <a:gd name="connsiteX53" fmla="*/ 654341 w 1434517"/>
              <a:gd name="connsiteY53" fmla="*/ 1040235 h 1258349"/>
              <a:gd name="connsiteX54" fmla="*/ 679508 w 1434517"/>
              <a:gd name="connsiteY54" fmla="*/ 1065402 h 1258349"/>
              <a:gd name="connsiteX55" fmla="*/ 704675 w 1434517"/>
              <a:gd name="connsiteY55" fmla="*/ 1073791 h 1258349"/>
              <a:gd name="connsiteX56" fmla="*/ 729842 w 1434517"/>
              <a:gd name="connsiteY56" fmla="*/ 1090569 h 1258349"/>
              <a:gd name="connsiteX57" fmla="*/ 780176 w 1434517"/>
              <a:gd name="connsiteY57" fmla="*/ 1107347 h 1258349"/>
              <a:gd name="connsiteX58" fmla="*/ 805343 w 1434517"/>
              <a:gd name="connsiteY58" fmla="*/ 1115736 h 1258349"/>
              <a:gd name="connsiteX59" fmla="*/ 830510 w 1434517"/>
              <a:gd name="connsiteY59" fmla="*/ 1124125 h 1258349"/>
              <a:gd name="connsiteX60" fmla="*/ 906011 w 1434517"/>
              <a:gd name="connsiteY60" fmla="*/ 1174459 h 1258349"/>
              <a:gd name="connsiteX61" fmla="*/ 931178 w 1434517"/>
              <a:gd name="connsiteY61" fmla="*/ 1191237 h 1258349"/>
              <a:gd name="connsiteX62" fmla="*/ 981512 w 1434517"/>
              <a:gd name="connsiteY62" fmla="*/ 1216404 h 1258349"/>
              <a:gd name="connsiteX63" fmla="*/ 1031846 w 1434517"/>
              <a:gd name="connsiteY63" fmla="*/ 1233182 h 1258349"/>
              <a:gd name="connsiteX64" fmla="*/ 1057013 w 1434517"/>
              <a:gd name="connsiteY64" fmla="*/ 125834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34517" h="1258349">
                <a:moveTo>
                  <a:pt x="1434517" y="0"/>
                </a:moveTo>
                <a:cubicBezTo>
                  <a:pt x="1290647" y="20553"/>
                  <a:pt x="1428717" y="-2744"/>
                  <a:pt x="1350627" y="16778"/>
                </a:cubicBezTo>
                <a:cubicBezTo>
                  <a:pt x="1289559" y="32045"/>
                  <a:pt x="1325662" y="18597"/>
                  <a:pt x="1258348" y="33556"/>
                </a:cubicBezTo>
                <a:cubicBezTo>
                  <a:pt x="1249716" y="35474"/>
                  <a:pt x="1241760" y="39800"/>
                  <a:pt x="1233181" y="41945"/>
                </a:cubicBezTo>
                <a:cubicBezTo>
                  <a:pt x="1219348" y="45403"/>
                  <a:pt x="1205069" y="46876"/>
                  <a:pt x="1191236" y="50334"/>
                </a:cubicBezTo>
                <a:cubicBezTo>
                  <a:pt x="1182657" y="52479"/>
                  <a:pt x="1174648" y="56578"/>
                  <a:pt x="1166069" y="58723"/>
                </a:cubicBezTo>
                <a:cubicBezTo>
                  <a:pt x="1152236" y="62181"/>
                  <a:pt x="1137957" y="63654"/>
                  <a:pt x="1124124" y="67112"/>
                </a:cubicBezTo>
                <a:cubicBezTo>
                  <a:pt x="1115545" y="69257"/>
                  <a:pt x="1107460" y="73072"/>
                  <a:pt x="1098957" y="75501"/>
                </a:cubicBezTo>
                <a:cubicBezTo>
                  <a:pt x="1087871" y="78668"/>
                  <a:pt x="1076445" y="80577"/>
                  <a:pt x="1065402" y="83890"/>
                </a:cubicBezTo>
                <a:cubicBezTo>
                  <a:pt x="1048462" y="88972"/>
                  <a:pt x="1031846" y="95075"/>
                  <a:pt x="1015068" y="100668"/>
                </a:cubicBezTo>
                <a:cubicBezTo>
                  <a:pt x="1006679" y="103464"/>
                  <a:pt x="998480" y="106912"/>
                  <a:pt x="989901" y="109057"/>
                </a:cubicBezTo>
                <a:cubicBezTo>
                  <a:pt x="934473" y="122914"/>
                  <a:pt x="967786" y="116016"/>
                  <a:pt x="889233" y="125835"/>
                </a:cubicBezTo>
                <a:cubicBezTo>
                  <a:pt x="861207" y="135177"/>
                  <a:pt x="862111" y="135591"/>
                  <a:pt x="830510" y="142613"/>
                </a:cubicBezTo>
                <a:cubicBezTo>
                  <a:pt x="816591" y="145706"/>
                  <a:pt x="802321" y="147250"/>
                  <a:pt x="788565" y="151002"/>
                </a:cubicBezTo>
                <a:cubicBezTo>
                  <a:pt x="771503" y="155655"/>
                  <a:pt x="755009" y="162187"/>
                  <a:pt x="738231" y="167780"/>
                </a:cubicBezTo>
                <a:cubicBezTo>
                  <a:pt x="729842" y="170576"/>
                  <a:pt x="721643" y="174024"/>
                  <a:pt x="713064" y="176169"/>
                </a:cubicBezTo>
                <a:cubicBezTo>
                  <a:pt x="686621" y="182780"/>
                  <a:pt x="678411" y="183921"/>
                  <a:pt x="654341" y="192947"/>
                </a:cubicBezTo>
                <a:cubicBezTo>
                  <a:pt x="640241" y="198234"/>
                  <a:pt x="627162" y="206772"/>
                  <a:pt x="612396" y="209725"/>
                </a:cubicBezTo>
                <a:cubicBezTo>
                  <a:pt x="584839" y="215236"/>
                  <a:pt x="556469" y="215318"/>
                  <a:pt x="528506" y="218114"/>
                </a:cubicBezTo>
                <a:cubicBezTo>
                  <a:pt x="517321" y="220910"/>
                  <a:pt x="506294" y="224441"/>
                  <a:pt x="494950" y="226503"/>
                </a:cubicBezTo>
                <a:cubicBezTo>
                  <a:pt x="475496" y="230040"/>
                  <a:pt x="455731" y="231641"/>
                  <a:pt x="436227" y="234892"/>
                </a:cubicBezTo>
                <a:cubicBezTo>
                  <a:pt x="418266" y="237885"/>
                  <a:pt x="379579" y="246014"/>
                  <a:pt x="360726" y="251670"/>
                </a:cubicBezTo>
                <a:cubicBezTo>
                  <a:pt x="343786" y="256752"/>
                  <a:pt x="327170" y="262855"/>
                  <a:pt x="310392" y="268448"/>
                </a:cubicBezTo>
                <a:cubicBezTo>
                  <a:pt x="302003" y="271244"/>
                  <a:pt x="292583" y="271932"/>
                  <a:pt x="285225" y="276837"/>
                </a:cubicBezTo>
                <a:cubicBezTo>
                  <a:pt x="268447" y="288022"/>
                  <a:pt x="254021" y="304016"/>
                  <a:pt x="234891" y="310393"/>
                </a:cubicBezTo>
                <a:lnTo>
                  <a:pt x="184557" y="327171"/>
                </a:lnTo>
                <a:cubicBezTo>
                  <a:pt x="176168" y="332764"/>
                  <a:pt x="168409" y="339440"/>
                  <a:pt x="159391" y="343949"/>
                </a:cubicBezTo>
                <a:cubicBezTo>
                  <a:pt x="151482" y="347904"/>
                  <a:pt x="141129" y="346814"/>
                  <a:pt x="134224" y="352338"/>
                </a:cubicBezTo>
                <a:cubicBezTo>
                  <a:pt x="80016" y="395704"/>
                  <a:pt x="155537" y="364808"/>
                  <a:pt x="92279" y="385894"/>
                </a:cubicBezTo>
                <a:cubicBezTo>
                  <a:pt x="86686" y="394283"/>
                  <a:pt x="80010" y="402043"/>
                  <a:pt x="75501" y="411061"/>
                </a:cubicBezTo>
                <a:cubicBezTo>
                  <a:pt x="61855" y="438353"/>
                  <a:pt x="74376" y="437353"/>
                  <a:pt x="50334" y="461395"/>
                </a:cubicBezTo>
                <a:cubicBezTo>
                  <a:pt x="43205" y="468524"/>
                  <a:pt x="33556" y="472580"/>
                  <a:pt x="25167" y="478173"/>
                </a:cubicBezTo>
                <a:lnTo>
                  <a:pt x="8389" y="528507"/>
                </a:lnTo>
                <a:lnTo>
                  <a:pt x="0" y="553674"/>
                </a:lnTo>
                <a:cubicBezTo>
                  <a:pt x="2796" y="595619"/>
                  <a:pt x="3747" y="637727"/>
                  <a:pt x="8389" y="679508"/>
                </a:cubicBezTo>
                <a:cubicBezTo>
                  <a:pt x="9366" y="688297"/>
                  <a:pt x="11254" y="697770"/>
                  <a:pt x="16778" y="704675"/>
                </a:cubicBezTo>
                <a:cubicBezTo>
                  <a:pt x="23076" y="712548"/>
                  <a:pt x="33556" y="715860"/>
                  <a:pt x="41945" y="721453"/>
                </a:cubicBezTo>
                <a:cubicBezTo>
                  <a:pt x="44741" y="729842"/>
                  <a:pt x="44081" y="740367"/>
                  <a:pt x="50334" y="746620"/>
                </a:cubicBezTo>
                <a:cubicBezTo>
                  <a:pt x="56587" y="752873"/>
                  <a:pt x="67771" y="750715"/>
                  <a:pt x="75501" y="755009"/>
                </a:cubicBezTo>
                <a:cubicBezTo>
                  <a:pt x="93128" y="764802"/>
                  <a:pt x="109057" y="777380"/>
                  <a:pt x="125835" y="788565"/>
                </a:cubicBezTo>
                <a:lnTo>
                  <a:pt x="151002" y="805343"/>
                </a:lnTo>
                <a:cubicBezTo>
                  <a:pt x="159391" y="810936"/>
                  <a:pt x="166603" y="818933"/>
                  <a:pt x="176168" y="822121"/>
                </a:cubicBezTo>
                <a:lnTo>
                  <a:pt x="302003" y="864066"/>
                </a:lnTo>
                <a:lnTo>
                  <a:pt x="327170" y="872455"/>
                </a:lnTo>
                <a:cubicBezTo>
                  <a:pt x="335559" y="875251"/>
                  <a:pt x="343758" y="878699"/>
                  <a:pt x="352337" y="880844"/>
                </a:cubicBezTo>
                <a:cubicBezTo>
                  <a:pt x="363088" y="883532"/>
                  <a:pt x="399025" y="891605"/>
                  <a:pt x="411060" y="897622"/>
                </a:cubicBezTo>
                <a:cubicBezTo>
                  <a:pt x="420078" y="902131"/>
                  <a:pt x="427209" y="909891"/>
                  <a:pt x="436227" y="914400"/>
                </a:cubicBezTo>
                <a:cubicBezTo>
                  <a:pt x="444136" y="918355"/>
                  <a:pt x="453485" y="918834"/>
                  <a:pt x="461394" y="922789"/>
                </a:cubicBezTo>
                <a:cubicBezTo>
                  <a:pt x="470412" y="927298"/>
                  <a:pt x="477543" y="935058"/>
                  <a:pt x="486561" y="939567"/>
                </a:cubicBezTo>
                <a:cubicBezTo>
                  <a:pt x="494470" y="943522"/>
                  <a:pt x="503819" y="944001"/>
                  <a:pt x="511728" y="947956"/>
                </a:cubicBezTo>
                <a:cubicBezTo>
                  <a:pt x="520746" y="952465"/>
                  <a:pt x="527877" y="960225"/>
                  <a:pt x="536895" y="964734"/>
                </a:cubicBezTo>
                <a:cubicBezTo>
                  <a:pt x="544804" y="968689"/>
                  <a:pt x="554332" y="968829"/>
                  <a:pt x="562062" y="973123"/>
                </a:cubicBezTo>
                <a:cubicBezTo>
                  <a:pt x="579689" y="982916"/>
                  <a:pt x="612396" y="1006679"/>
                  <a:pt x="612396" y="1006679"/>
                </a:cubicBezTo>
                <a:cubicBezTo>
                  <a:pt x="649919" y="1062964"/>
                  <a:pt x="605716" y="1007819"/>
                  <a:pt x="654341" y="1040235"/>
                </a:cubicBezTo>
                <a:cubicBezTo>
                  <a:pt x="664212" y="1046816"/>
                  <a:pt x="669637" y="1058821"/>
                  <a:pt x="679508" y="1065402"/>
                </a:cubicBezTo>
                <a:cubicBezTo>
                  <a:pt x="686866" y="1070307"/>
                  <a:pt x="696766" y="1069836"/>
                  <a:pt x="704675" y="1073791"/>
                </a:cubicBezTo>
                <a:cubicBezTo>
                  <a:pt x="713693" y="1078300"/>
                  <a:pt x="720629" y="1086474"/>
                  <a:pt x="729842" y="1090569"/>
                </a:cubicBezTo>
                <a:cubicBezTo>
                  <a:pt x="746003" y="1097752"/>
                  <a:pt x="763398" y="1101754"/>
                  <a:pt x="780176" y="1107347"/>
                </a:cubicBezTo>
                <a:lnTo>
                  <a:pt x="805343" y="1115736"/>
                </a:lnTo>
                <a:cubicBezTo>
                  <a:pt x="813732" y="1118532"/>
                  <a:pt x="823152" y="1119220"/>
                  <a:pt x="830510" y="1124125"/>
                </a:cubicBezTo>
                <a:lnTo>
                  <a:pt x="906011" y="1174459"/>
                </a:lnTo>
                <a:cubicBezTo>
                  <a:pt x="914400" y="1180052"/>
                  <a:pt x="921613" y="1188049"/>
                  <a:pt x="931178" y="1191237"/>
                </a:cubicBezTo>
                <a:cubicBezTo>
                  <a:pt x="1022962" y="1221832"/>
                  <a:pt x="883938" y="1173038"/>
                  <a:pt x="981512" y="1216404"/>
                </a:cubicBezTo>
                <a:cubicBezTo>
                  <a:pt x="997673" y="1223587"/>
                  <a:pt x="1017131" y="1223372"/>
                  <a:pt x="1031846" y="1233182"/>
                </a:cubicBezTo>
                <a:cubicBezTo>
                  <a:pt x="1059340" y="1251511"/>
                  <a:pt x="1057013" y="1239878"/>
                  <a:pt x="1057013" y="1258349"/>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B1DFD82A-8339-41C7-AE62-AE0633BD2E09}"/>
              </a:ext>
            </a:extLst>
          </p:cNvPr>
          <p:cNvCxnSpPr/>
          <p:nvPr/>
        </p:nvCxnSpPr>
        <p:spPr>
          <a:xfrm>
            <a:off x="9135611" y="1971413"/>
            <a:ext cx="1518407" cy="387571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FC09E292-8842-4855-B898-6E983023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14" name="TextBox 13">
            <a:extLst>
              <a:ext uri="{FF2B5EF4-FFF2-40B4-BE49-F238E27FC236}">
                <a16:creationId xmlns:a16="http://schemas.microsoft.com/office/drawing/2014/main" id="{92B9E5C9-3270-4FF1-B164-6651C27C33D5}"/>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16</a:t>
            </a:r>
          </a:p>
        </p:txBody>
      </p:sp>
      <p:pic>
        <p:nvPicPr>
          <p:cNvPr id="17" name="Picture 4">
            <a:extLst>
              <a:ext uri="{FF2B5EF4-FFF2-40B4-BE49-F238E27FC236}">
                <a16:creationId xmlns:a16="http://schemas.microsoft.com/office/drawing/2014/main" id="{655DFE4A-C0D9-0542-A830-695A348CB5FF}"/>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8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17"/>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7"/>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17"/>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17"/>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17"/>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Extension to fusion of three datasets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325562"/>
            <a:ext cx="7634681" cy="5189538"/>
          </a:xfrm>
        </p:spPr>
        <p:txBody>
          <a:bodyPr>
            <a:normAutofit lnSpcReduction="10000"/>
          </a:bodyPr>
          <a:lstStyle/>
          <a:p>
            <a:r>
              <a:rPr lang="en-GB" dirty="0">
                <a:latin typeface="Dante" panose="020B0604020202020204" pitchFamily="18" charset="0"/>
              </a:rPr>
              <a:t>There are three datasets available:</a:t>
            </a:r>
          </a:p>
          <a:p>
            <a:pPr lvl="1"/>
            <a:r>
              <a:rPr lang="en-GB" dirty="0">
                <a:latin typeface="Dante" panose="020B0604020202020204" pitchFamily="18" charset="0"/>
              </a:rPr>
              <a:t>Point scale, point time </a:t>
            </a:r>
            <a:r>
              <a:rPr lang="en-GB" b="1" dirty="0">
                <a:solidFill>
                  <a:srgbClr val="003865"/>
                </a:solidFill>
                <a:latin typeface="Dante" panose="020B0604020202020204" pitchFamily="18" charset="0"/>
              </a:rPr>
              <a:t>in situ </a:t>
            </a:r>
            <a:r>
              <a:rPr lang="en-GB" dirty="0">
                <a:latin typeface="Dante" panose="020B0604020202020204" pitchFamily="18" charset="0"/>
              </a:rPr>
              <a:t>data</a:t>
            </a:r>
          </a:p>
          <a:p>
            <a:pPr lvl="1"/>
            <a:r>
              <a:rPr lang="en-GB" dirty="0">
                <a:latin typeface="Dante" panose="020B0604020202020204" pitchFamily="18" charset="0"/>
              </a:rPr>
              <a:t>10m grid, monthly </a:t>
            </a:r>
            <a:r>
              <a:rPr lang="en-GB" b="1" dirty="0">
                <a:solidFill>
                  <a:srgbClr val="003865"/>
                </a:solidFill>
                <a:latin typeface="Dante" panose="020B0604020202020204" pitchFamily="18" charset="0"/>
              </a:rPr>
              <a:t>satellite</a:t>
            </a:r>
            <a:r>
              <a:rPr lang="en-GB" dirty="0">
                <a:latin typeface="Dante" panose="020B0604020202020204" pitchFamily="18" charset="0"/>
              </a:rPr>
              <a:t> data</a:t>
            </a:r>
          </a:p>
          <a:p>
            <a:pPr lvl="1"/>
            <a:r>
              <a:rPr lang="en-GB" dirty="0">
                <a:latin typeface="Dante" panose="020B0604020202020204" pitchFamily="18" charset="0"/>
              </a:rPr>
              <a:t>1-2cm grid, point time </a:t>
            </a:r>
            <a:r>
              <a:rPr lang="en-GB" b="1" dirty="0">
                <a:solidFill>
                  <a:srgbClr val="003865"/>
                </a:solidFill>
                <a:latin typeface="Dante" panose="020B0604020202020204" pitchFamily="18" charset="0"/>
              </a:rPr>
              <a:t>drone</a:t>
            </a:r>
            <a:r>
              <a:rPr lang="en-GB" dirty="0">
                <a:latin typeface="Dante" panose="020B0604020202020204" pitchFamily="18" charset="0"/>
              </a:rPr>
              <a:t> data</a:t>
            </a:r>
          </a:p>
          <a:p>
            <a:pPr lvl="1"/>
            <a:endParaRPr lang="en-GB" dirty="0">
              <a:latin typeface="Dante" panose="020B0604020202020204" pitchFamily="18" charset="0"/>
            </a:endParaRPr>
          </a:p>
          <a:p>
            <a:r>
              <a:rPr lang="en-GB" dirty="0">
                <a:latin typeface="Dante" panose="020B0604020202020204" pitchFamily="18" charset="0"/>
              </a:rPr>
              <a:t>Drone data provide good spatial resolution coverage of short river stretches, with high accuracy (no atmospheric effects and less effect of cloud cover than on satellite data)</a:t>
            </a:r>
          </a:p>
          <a:p>
            <a:endParaRPr lang="en-GB" dirty="0">
              <a:latin typeface="Dante" panose="020B0604020202020204" pitchFamily="18" charset="0"/>
            </a:endParaRPr>
          </a:p>
          <a:p>
            <a:r>
              <a:rPr lang="en-GB" dirty="0">
                <a:latin typeface="Dante" panose="020B0604020202020204" pitchFamily="18" charset="0"/>
              </a:rPr>
              <a:t>Extra methodological development is required for spatiotemporal fusion of three datasets of different spatiotemporal support</a:t>
            </a:r>
          </a:p>
        </p:txBody>
      </p:sp>
      <p:sp>
        <p:nvSpPr>
          <p:cNvPr id="12" name="Freeform: Shape 11">
            <a:extLst>
              <a:ext uri="{FF2B5EF4-FFF2-40B4-BE49-F238E27FC236}">
                <a16:creationId xmlns:a16="http://schemas.microsoft.com/office/drawing/2014/main" id="{3B47B7EB-E6D9-4F8F-AEC7-2F69EDFF3896}"/>
              </a:ext>
            </a:extLst>
          </p:cNvPr>
          <p:cNvSpPr/>
          <p:nvPr/>
        </p:nvSpPr>
        <p:spPr>
          <a:xfrm>
            <a:off x="8921701" y="1476461"/>
            <a:ext cx="2705440" cy="4700501"/>
          </a:xfrm>
          <a:custGeom>
            <a:avLst/>
            <a:gdLst>
              <a:gd name="connsiteX0" fmla="*/ 12574 w 2587994"/>
              <a:gd name="connsiteY0" fmla="*/ 0 h 4588778"/>
              <a:gd name="connsiteX1" fmla="*/ 12574 w 2587994"/>
              <a:gd name="connsiteY1" fmla="*/ 0 h 4588778"/>
              <a:gd name="connsiteX2" fmla="*/ 12574 w 2587994"/>
              <a:gd name="connsiteY2" fmla="*/ 335560 h 4588778"/>
              <a:gd name="connsiteX3" fmla="*/ 29352 w 2587994"/>
              <a:gd name="connsiteY3" fmla="*/ 360727 h 4588778"/>
              <a:gd name="connsiteX4" fmla="*/ 54519 w 2587994"/>
              <a:gd name="connsiteY4" fmla="*/ 411061 h 4588778"/>
              <a:gd name="connsiteX5" fmla="*/ 79686 w 2587994"/>
              <a:gd name="connsiteY5" fmla="*/ 419450 h 4588778"/>
              <a:gd name="connsiteX6" fmla="*/ 121631 w 2587994"/>
              <a:gd name="connsiteY6" fmla="*/ 494951 h 4588778"/>
              <a:gd name="connsiteX7" fmla="*/ 146798 w 2587994"/>
              <a:gd name="connsiteY7" fmla="*/ 520118 h 4588778"/>
              <a:gd name="connsiteX8" fmla="*/ 188743 w 2587994"/>
              <a:gd name="connsiteY8" fmla="*/ 570452 h 4588778"/>
              <a:gd name="connsiteX9" fmla="*/ 222299 w 2587994"/>
              <a:gd name="connsiteY9" fmla="*/ 587230 h 4588778"/>
              <a:gd name="connsiteX10" fmla="*/ 255855 w 2587994"/>
              <a:gd name="connsiteY10" fmla="*/ 620786 h 4588778"/>
              <a:gd name="connsiteX11" fmla="*/ 272633 w 2587994"/>
              <a:gd name="connsiteY11" fmla="*/ 645953 h 4588778"/>
              <a:gd name="connsiteX12" fmla="*/ 322967 w 2587994"/>
              <a:gd name="connsiteY12" fmla="*/ 679509 h 4588778"/>
              <a:gd name="connsiteX13" fmla="*/ 339745 w 2587994"/>
              <a:gd name="connsiteY13" fmla="*/ 704676 h 4588778"/>
              <a:gd name="connsiteX14" fmla="*/ 423635 w 2587994"/>
              <a:gd name="connsiteY14" fmla="*/ 763399 h 4588778"/>
              <a:gd name="connsiteX15" fmla="*/ 490747 w 2587994"/>
              <a:gd name="connsiteY15" fmla="*/ 805344 h 4588778"/>
              <a:gd name="connsiteX16" fmla="*/ 541081 w 2587994"/>
              <a:gd name="connsiteY16" fmla="*/ 838899 h 4588778"/>
              <a:gd name="connsiteX17" fmla="*/ 608193 w 2587994"/>
              <a:gd name="connsiteY17" fmla="*/ 864066 h 4588778"/>
              <a:gd name="connsiteX18" fmla="*/ 641749 w 2587994"/>
              <a:gd name="connsiteY18" fmla="*/ 872455 h 4588778"/>
              <a:gd name="connsiteX19" fmla="*/ 692082 w 2587994"/>
              <a:gd name="connsiteY19" fmla="*/ 889233 h 4588778"/>
              <a:gd name="connsiteX20" fmla="*/ 759194 w 2587994"/>
              <a:gd name="connsiteY20" fmla="*/ 914400 h 4588778"/>
              <a:gd name="connsiteX21" fmla="*/ 809528 w 2587994"/>
              <a:gd name="connsiteY21" fmla="*/ 931178 h 4588778"/>
              <a:gd name="connsiteX22" fmla="*/ 901807 w 2587994"/>
              <a:gd name="connsiteY22" fmla="*/ 956345 h 4588778"/>
              <a:gd name="connsiteX23" fmla="*/ 926974 w 2587994"/>
              <a:gd name="connsiteY23" fmla="*/ 964734 h 4588778"/>
              <a:gd name="connsiteX24" fmla="*/ 960530 w 2587994"/>
              <a:gd name="connsiteY24" fmla="*/ 981512 h 4588778"/>
              <a:gd name="connsiteX25" fmla="*/ 1019253 w 2587994"/>
              <a:gd name="connsiteY25" fmla="*/ 998290 h 4588778"/>
              <a:gd name="connsiteX26" fmla="*/ 1069587 w 2587994"/>
              <a:gd name="connsiteY26" fmla="*/ 1015068 h 4588778"/>
              <a:gd name="connsiteX27" fmla="*/ 1094754 w 2587994"/>
              <a:gd name="connsiteY27" fmla="*/ 1023457 h 4588778"/>
              <a:gd name="connsiteX28" fmla="*/ 1128310 w 2587994"/>
              <a:gd name="connsiteY28" fmla="*/ 1040235 h 4588778"/>
              <a:gd name="connsiteX29" fmla="*/ 1178644 w 2587994"/>
              <a:gd name="connsiteY29" fmla="*/ 1057013 h 4588778"/>
              <a:gd name="connsiteX30" fmla="*/ 1203811 w 2587994"/>
              <a:gd name="connsiteY30" fmla="*/ 1065402 h 4588778"/>
              <a:gd name="connsiteX31" fmla="*/ 1228978 w 2587994"/>
              <a:gd name="connsiteY31" fmla="*/ 1073791 h 4588778"/>
              <a:gd name="connsiteX32" fmla="*/ 1262534 w 2587994"/>
              <a:gd name="connsiteY32" fmla="*/ 1090569 h 4588778"/>
              <a:gd name="connsiteX33" fmla="*/ 1312868 w 2587994"/>
              <a:gd name="connsiteY33" fmla="*/ 1107347 h 4588778"/>
              <a:gd name="connsiteX34" fmla="*/ 1346424 w 2587994"/>
              <a:gd name="connsiteY34" fmla="*/ 1124125 h 4588778"/>
              <a:gd name="connsiteX35" fmla="*/ 1371591 w 2587994"/>
              <a:gd name="connsiteY35" fmla="*/ 1132514 h 4588778"/>
              <a:gd name="connsiteX36" fmla="*/ 1421925 w 2587994"/>
              <a:gd name="connsiteY36" fmla="*/ 1166070 h 4588778"/>
              <a:gd name="connsiteX37" fmla="*/ 1447092 w 2587994"/>
              <a:gd name="connsiteY37" fmla="*/ 1182848 h 4588778"/>
              <a:gd name="connsiteX38" fmla="*/ 1472259 w 2587994"/>
              <a:gd name="connsiteY38" fmla="*/ 1191237 h 4588778"/>
              <a:gd name="connsiteX39" fmla="*/ 1547760 w 2587994"/>
              <a:gd name="connsiteY39" fmla="*/ 1258349 h 4588778"/>
              <a:gd name="connsiteX40" fmla="*/ 1564538 w 2587994"/>
              <a:gd name="connsiteY40" fmla="*/ 1283516 h 4588778"/>
              <a:gd name="connsiteX41" fmla="*/ 1623260 w 2587994"/>
              <a:gd name="connsiteY41" fmla="*/ 1342239 h 4588778"/>
              <a:gd name="connsiteX42" fmla="*/ 1665205 w 2587994"/>
              <a:gd name="connsiteY42" fmla="*/ 1392573 h 4588778"/>
              <a:gd name="connsiteX43" fmla="*/ 1690372 w 2587994"/>
              <a:gd name="connsiteY43" fmla="*/ 1451296 h 4588778"/>
              <a:gd name="connsiteX44" fmla="*/ 1715539 w 2587994"/>
              <a:gd name="connsiteY44" fmla="*/ 1476463 h 4588778"/>
              <a:gd name="connsiteX45" fmla="*/ 1740706 w 2587994"/>
              <a:gd name="connsiteY45" fmla="*/ 1551964 h 4588778"/>
              <a:gd name="connsiteX46" fmla="*/ 1749095 w 2587994"/>
              <a:gd name="connsiteY46" fmla="*/ 1577131 h 4588778"/>
              <a:gd name="connsiteX47" fmla="*/ 1765873 w 2587994"/>
              <a:gd name="connsiteY47" fmla="*/ 1711355 h 4588778"/>
              <a:gd name="connsiteX48" fmla="*/ 1774262 w 2587994"/>
              <a:gd name="connsiteY48" fmla="*/ 1778466 h 4588778"/>
              <a:gd name="connsiteX49" fmla="*/ 1765873 w 2587994"/>
              <a:gd name="connsiteY49" fmla="*/ 1879134 h 4588778"/>
              <a:gd name="connsiteX50" fmla="*/ 1732317 w 2587994"/>
              <a:gd name="connsiteY50" fmla="*/ 1963024 h 4588778"/>
              <a:gd name="connsiteX51" fmla="*/ 1723928 w 2587994"/>
              <a:gd name="connsiteY51" fmla="*/ 1988191 h 4588778"/>
              <a:gd name="connsiteX52" fmla="*/ 1707150 w 2587994"/>
              <a:gd name="connsiteY52" fmla="*/ 2013358 h 4588778"/>
              <a:gd name="connsiteX53" fmla="*/ 1673594 w 2587994"/>
              <a:gd name="connsiteY53" fmla="*/ 2088859 h 4588778"/>
              <a:gd name="connsiteX54" fmla="*/ 1648427 w 2587994"/>
              <a:gd name="connsiteY54" fmla="*/ 2172749 h 4588778"/>
              <a:gd name="connsiteX55" fmla="*/ 1640038 w 2587994"/>
              <a:gd name="connsiteY55" fmla="*/ 2197916 h 4588778"/>
              <a:gd name="connsiteX56" fmla="*/ 1614871 w 2587994"/>
              <a:gd name="connsiteY56" fmla="*/ 2248250 h 4588778"/>
              <a:gd name="connsiteX57" fmla="*/ 1581316 w 2587994"/>
              <a:gd name="connsiteY57" fmla="*/ 2298584 h 4588778"/>
              <a:gd name="connsiteX58" fmla="*/ 1547760 w 2587994"/>
              <a:gd name="connsiteY58" fmla="*/ 2348918 h 4588778"/>
              <a:gd name="connsiteX59" fmla="*/ 1530982 w 2587994"/>
              <a:gd name="connsiteY59" fmla="*/ 2374085 h 4588778"/>
              <a:gd name="connsiteX60" fmla="*/ 1480648 w 2587994"/>
              <a:gd name="connsiteY60" fmla="*/ 2424419 h 4588778"/>
              <a:gd name="connsiteX61" fmla="*/ 1455481 w 2587994"/>
              <a:gd name="connsiteY61" fmla="*/ 2449586 h 4588778"/>
              <a:gd name="connsiteX62" fmla="*/ 1438703 w 2587994"/>
              <a:gd name="connsiteY62" fmla="*/ 2474753 h 4588778"/>
              <a:gd name="connsiteX63" fmla="*/ 1371591 w 2587994"/>
              <a:gd name="connsiteY63" fmla="*/ 2541865 h 4588778"/>
              <a:gd name="connsiteX64" fmla="*/ 1304479 w 2587994"/>
              <a:gd name="connsiteY64" fmla="*/ 2625755 h 4588778"/>
              <a:gd name="connsiteX65" fmla="*/ 1304479 w 2587994"/>
              <a:gd name="connsiteY65" fmla="*/ 2625755 h 4588778"/>
              <a:gd name="connsiteX66" fmla="*/ 1287701 w 2587994"/>
              <a:gd name="connsiteY66" fmla="*/ 2650921 h 4588778"/>
              <a:gd name="connsiteX67" fmla="*/ 1228978 w 2587994"/>
              <a:gd name="connsiteY67" fmla="*/ 2709644 h 4588778"/>
              <a:gd name="connsiteX68" fmla="*/ 1170255 w 2587994"/>
              <a:gd name="connsiteY68" fmla="*/ 2768367 h 4588778"/>
              <a:gd name="connsiteX69" fmla="*/ 1111532 w 2587994"/>
              <a:gd name="connsiteY69" fmla="*/ 2843868 h 4588778"/>
              <a:gd name="connsiteX70" fmla="*/ 1069587 w 2587994"/>
              <a:gd name="connsiteY70" fmla="*/ 2894202 h 4588778"/>
              <a:gd name="connsiteX71" fmla="*/ 1010864 w 2587994"/>
              <a:gd name="connsiteY71" fmla="*/ 2961314 h 4588778"/>
              <a:gd name="connsiteX72" fmla="*/ 977308 w 2587994"/>
              <a:gd name="connsiteY72" fmla="*/ 3003259 h 4588778"/>
              <a:gd name="connsiteX73" fmla="*/ 943752 w 2587994"/>
              <a:gd name="connsiteY73" fmla="*/ 3045204 h 4588778"/>
              <a:gd name="connsiteX74" fmla="*/ 910196 w 2587994"/>
              <a:gd name="connsiteY74" fmla="*/ 3078760 h 4588778"/>
              <a:gd name="connsiteX75" fmla="*/ 893418 w 2587994"/>
              <a:gd name="connsiteY75" fmla="*/ 3103927 h 4588778"/>
              <a:gd name="connsiteX76" fmla="*/ 851473 w 2587994"/>
              <a:gd name="connsiteY76" fmla="*/ 3162650 h 4588778"/>
              <a:gd name="connsiteX77" fmla="*/ 843084 w 2587994"/>
              <a:gd name="connsiteY77" fmla="*/ 3187817 h 4588778"/>
              <a:gd name="connsiteX78" fmla="*/ 826306 w 2587994"/>
              <a:gd name="connsiteY78" fmla="*/ 3212984 h 4588778"/>
              <a:gd name="connsiteX79" fmla="*/ 817917 w 2587994"/>
              <a:gd name="connsiteY79" fmla="*/ 3238151 h 4588778"/>
              <a:gd name="connsiteX80" fmla="*/ 792750 w 2587994"/>
              <a:gd name="connsiteY80" fmla="*/ 3305263 h 4588778"/>
              <a:gd name="connsiteX81" fmla="*/ 775972 w 2587994"/>
              <a:gd name="connsiteY81" fmla="*/ 3380764 h 4588778"/>
              <a:gd name="connsiteX82" fmla="*/ 767583 w 2587994"/>
              <a:gd name="connsiteY82" fmla="*/ 3405931 h 4588778"/>
              <a:gd name="connsiteX83" fmla="*/ 767583 w 2587994"/>
              <a:gd name="connsiteY83" fmla="*/ 3640822 h 4588778"/>
              <a:gd name="connsiteX84" fmla="*/ 775972 w 2587994"/>
              <a:gd name="connsiteY84" fmla="*/ 3665989 h 4588778"/>
              <a:gd name="connsiteX85" fmla="*/ 784361 w 2587994"/>
              <a:gd name="connsiteY85" fmla="*/ 3707934 h 4588778"/>
              <a:gd name="connsiteX86" fmla="*/ 809528 w 2587994"/>
              <a:gd name="connsiteY86" fmla="*/ 3808602 h 4588778"/>
              <a:gd name="connsiteX87" fmla="*/ 826306 w 2587994"/>
              <a:gd name="connsiteY87" fmla="*/ 3833769 h 4588778"/>
              <a:gd name="connsiteX88" fmla="*/ 843084 w 2587994"/>
              <a:gd name="connsiteY88" fmla="*/ 3892492 h 4588778"/>
              <a:gd name="connsiteX89" fmla="*/ 851473 w 2587994"/>
              <a:gd name="connsiteY89" fmla="*/ 3917659 h 4588778"/>
              <a:gd name="connsiteX90" fmla="*/ 885029 w 2587994"/>
              <a:gd name="connsiteY90" fmla="*/ 3967993 h 4588778"/>
              <a:gd name="connsiteX91" fmla="*/ 893418 w 2587994"/>
              <a:gd name="connsiteY91" fmla="*/ 3993160 h 4588778"/>
              <a:gd name="connsiteX92" fmla="*/ 918585 w 2587994"/>
              <a:gd name="connsiteY92" fmla="*/ 4018327 h 4588778"/>
              <a:gd name="connsiteX93" fmla="*/ 960530 w 2587994"/>
              <a:gd name="connsiteY93" fmla="*/ 4077050 h 4588778"/>
              <a:gd name="connsiteX94" fmla="*/ 1019253 w 2587994"/>
              <a:gd name="connsiteY94" fmla="*/ 4144162 h 4588778"/>
              <a:gd name="connsiteX95" fmla="*/ 1077976 w 2587994"/>
              <a:gd name="connsiteY95" fmla="*/ 4219663 h 4588778"/>
              <a:gd name="connsiteX96" fmla="*/ 1103143 w 2587994"/>
              <a:gd name="connsiteY96" fmla="*/ 4244830 h 4588778"/>
              <a:gd name="connsiteX97" fmla="*/ 1161866 w 2587994"/>
              <a:gd name="connsiteY97" fmla="*/ 4286775 h 4588778"/>
              <a:gd name="connsiteX98" fmla="*/ 1228978 w 2587994"/>
              <a:gd name="connsiteY98" fmla="*/ 4345498 h 4588778"/>
              <a:gd name="connsiteX99" fmla="*/ 1254145 w 2587994"/>
              <a:gd name="connsiteY99" fmla="*/ 4362276 h 4588778"/>
              <a:gd name="connsiteX100" fmla="*/ 1279312 w 2587994"/>
              <a:gd name="connsiteY100" fmla="*/ 4379054 h 4588778"/>
              <a:gd name="connsiteX101" fmla="*/ 1304479 w 2587994"/>
              <a:gd name="connsiteY101" fmla="*/ 4387443 h 4588778"/>
              <a:gd name="connsiteX102" fmla="*/ 1354813 w 2587994"/>
              <a:gd name="connsiteY102" fmla="*/ 4420999 h 4588778"/>
              <a:gd name="connsiteX103" fmla="*/ 1379980 w 2587994"/>
              <a:gd name="connsiteY103" fmla="*/ 4446166 h 4588778"/>
              <a:gd name="connsiteX104" fmla="*/ 1413536 w 2587994"/>
              <a:gd name="connsiteY104" fmla="*/ 4462944 h 4588778"/>
              <a:gd name="connsiteX105" fmla="*/ 1489037 w 2587994"/>
              <a:gd name="connsiteY105" fmla="*/ 4521666 h 4588778"/>
              <a:gd name="connsiteX106" fmla="*/ 1539371 w 2587994"/>
              <a:gd name="connsiteY106" fmla="*/ 4546833 h 4588778"/>
              <a:gd name="connsiteX107" fmla="*/ 1589705 w 2587994"/>
              <a:gd name="connsiteY107" fmla="*/ 4563611 h 4588778"/>
              <a:gd name="connsiteX108" fmla="*/ 1623260 w 2587994"/>
              <a:gd name="connsiteY108" fmla="*/ 4580389 h 4588778"/>
              <a:gd name="connsiteX109" fmla="*/ 2587994 w 2587994"/>
              <a:gd name="connsiteY109" fmla="*/ 4588778 h 4588778"/>
              <a:gd name="connsiteX110" fmla="*/ 2520882 w 2587994"/>
              <a:gd name="connsiteY110" fmla="*/ 4563611 h 4588778"/>
              <a:gd name="connsiteX111" fmla="*/ 2470549 w 2587994"/>
              <a:gd name="connsiteY111" fmla="*/ 4546833 h 4588778"/>
              <a:gd name="connsiteX112" fmla="*/ 2420215 w 2587994"/>
              <a:gd name="connsiteY112" fmla="*/ 4513277 h 4588778"/>
              <a:gd name="connsiteX113" fmla="*/ 2369881 w 2587994"/>
              <a:gd name="connsiteY113" fmla="*/ 4496499 h 4588778"/>
              <a:gd name="connsiteX114" fmla="*/ 2344714 w 2587994"/>
              <a:gd name="connsiteY114" fmla="*/ 4488110 h 4588778"/>
              <a:gd name="connsiteX115" fmla="*/ 2269213 w 2587994"/>
              <a:gd name="connsiteY115" fmla="*/ 4471332 h 4588778"/>
              <a:gd name="connsiteX116" fmla="*/ 2210490 w 2587994"/>
              <a:gd name="connsiteY116" fmla="*/ 4462944 h 4588778"/>
              <a:gd name="connsiteX117" fmla="*/ 2134989 w 2587994"/>
              <a:gd name="connsiteY117" fmla="*/ 4429388 h 4588778"/>
              <a:gd name="connsiteX118" fmla="*/ 2118211 w 2587994"/>
              <a:gd name="connsiteY118" fmla="*/ 4412610 h 4588778"/>
              <a:gd name="connsiteX119" fmla="*/ 1983987 w 2587994"/>
              <a:gd name="connsiteY119" fmla="*/ 4345498 h 4588778"/>
              <a:gd name="connsiteX120" fmla="*/ 1900097 w 2587994"/>
              <a:gd name="connsiteY120" fmla="*/ 4286775 h 4588778"/>
              <a:gd name="connsiteX121" fmla="*/ 1874930 w 2587994"/>
              <a:gd name="connsiteY121" fmla="*/ 4269997 h 4588778"/>
              <a:gd name="connsiteX122" fmla="*/ 1849763 w 2587994"/>
              <a:gd name="connsiteY122" fmla="*/ 4244830 h 4588778"/>
              <a:gd name="connsiteX123" fmla="*/ 1824596 w 2587994"/>
              <a:gd name="connsiteY123" fmla="*/ 4236441 h 4588778"/>
              <a:gd name="connsiteX124" fmla="*/ 1774262 w 2587994"/>
              <a:gd name="connsiteY124" fmla="*/ 4202885 h 4588778"/>
              <a:gd name="connsiteX125" fmla="*/ 1732317 w 2587994"/>
              <a:gd name="connsiteY125" fmla="*/ 4169329 h 4588778"/>
              <a:gd name="connsiteX126" fmla="*/ 1707150 w 2587994"/>
              <a:gd name="connsiteY126" fmla="*/ 4152551 h 4588778"/>
              <a:gd name="connsiteX127" fmla="*/ 1656816 w 2587994"/>
              <a:gd name="connsiteY127" fmla="*/ 4135773 h 4588778"/>
              <a:gd name="connsiteX128" fmla="*/ 1631649 w 2587994"/>
              <a:gd name="connsiteY128" fmla="*/ 4127384 h 4588778"/>
              <a:gd name="connsiteX129" fmla="*/ 1581316 w 2587994"/>
              <a:gd name="connsiteY129" fmla="*/ 4102217 h 4588778"/>
              <a:gd name="connsiteX130" fmla="*/ 1556149 w 2587994"/>
              <a:gd name="connsiteY130" fmla="*/ 4085439 h 4588778"/>
              <a:gd name="connsiteX131" fmla="*/ 1539371 w 2587994"/>
              <a:gd name="connsiteY131" fmla="*/ 4060272 h 4588778"/>
              <a:gd name="connsiteX132" fmla="*/ 1514204 w 2587994"/>
              <a:gd name="connsiteY132" fmla="*/ 4051883 h 4588778"/>
              <a:gd name="connsiteX133" fmla="*/ 1480648 w 2587994"/>
              <a:gd name="connsiteY133" fmla="*/ 4001549 h 4588778"/>
              <a:gd name="connsiteX134" fmla="*/ 1463870 w 2587994"/>
              <a:gd name="connsiteY134" fmla="*/ 3976382 h 4588778"/>
              <a:gd name="connsiteX135" fmla="*/ 1438703 w 2587994"/>
              <a:gd name="connsiteY135" fmla="*/ 3967993 h 4588778"/>
              <a:gd name="connsiteX136" fmla="*/ 1405147 w 2587994"/>
              <a:gd name="connsiteY136" fmla="*/ 3926048 h 4588778"/>
              <a:gd name="connsiteX137" fmla="*/ 1363202 w 2587994"/>
              <a:gd name="connsiteY137" fmla="*/ 3892492 h 4588778"/>
              <a:gd name="connsiteX138" fmla="*/ 1354813 w 2587994"/>
              <a:gd name="connsiteY138" fmla="*/ 3867325 h 4588778"/>
              <a:gd name="connsiteX139" fmla="*/ 1312868 w 2587994"/>
              <a:gd name="connsiteY139" fmla="*/ 3825380 h 4588778"/>
              <a:gd name="connsiteX140" fmla="*/ 1279312 w 2587994"/>
              <a:gd name="connsiteY140" fmla="*/ 3749879 h 4588778"/>
              <a:gd name="connsiteX141" fmla="*/ 1262534 w 2587994"/>
              <a:gd name="connsiteY141" fmla="*/ 3632433 h 4588778"/>
              <a:gd name="connsiteX142" fmla="*/ 1270923 w 2587994"/>
              <a:gd name="connsiteY142" fmla="*/ 3447876 h 4588778"/>
              <a:gd name="connsiteX143" fmla="*/ 1279312 w 2587994"/>
              <a:gd name="connsiteY143" fmla="*/ 3422709 h 4588778"/>
              <a:gd name="connsiteX144" fmla="*/ 1304479 w 2587994"/>
              <a:gd name="connsiteY144" fmla="*/ 3397542 h 4588778"/>
              <a:gd name="connsiteX145" fmla="*/ 1346424 w 2587994"/>
              <a:gd name="connsiteY145" fmla="*/ 3355597 h 4588778"/>
              <a:gd name="connsiteX146" fmla="*/ 1379980 w 2587994"/>
              <a:gd name="connsiteY146" fmla="*/ 3313652 h 4588778"/>
              <a:gd name="connsiteX147" fmla="*/ 1421925 w 2587994"/>
              <a:gd name="connsiteY147" fmla="*/ 3280096 h 4588778"/>
              <a:gd name="connsiteX148" fmla="*/ 1463870 w 2587994"/>
              <a:gd name="connsiteY148" fmla="*/ 3229762 h 4588778"/>
              <a:gd name="connsiteX149" fmla="*/ 1489037 w 2587994"/>
              <a:gd name="connsiteY149" fmla="*/ 3221373 h 4588778"/>
              <a:gd name="connsiteX150" fmla="*/ 1530982 w 2587994"/>
              <a:gd name="connsiteY150" fmla="*/ 3179428 h 4588778"/>
              <a:gd name="connsiteX151" fmla="*/ 1547760 w 2587994"/>
              <a:gd name="connsiteY151" fmla="*/ 3154261 h 4588778"/>
              <a:gd name="connsiteX152" fmla="*/ 1572927 w 2587994"/>
              <a:gd name="connsiteY152" fmla="*/ 3129094 h 4588778"/>
              <a:gd name="connsiteX153" fmla="*/ 1589705 w 2587994"/>
              <a:gd name="connsiteY153" fmla="*/ 3103927 h 4588778"/>
              <a:gd name="connsiteX154" fmla="*/ 1640038 w 2587994"/>
              <a:gd name="connsiteY154" fmla="*/ 3061982 h 4588778"/>
              <a:gd name="connsiteX155" fmla="*/ 1681983 w 2587994"/>
              <a:gd name="connsiteY155" fmla="*/ 3020037 h 4588778"/>
              <a:gd name="connsiteX156" fmla="*/ 1732317 w 2587994"/>
              <a:gd name="connsiteY156" fmla="*/ 2978092 h 4588778"/>
              <a:gd name="connsiteX157" fmla="*/ 1765873 w 2587994"/>
              <a:gd name="connsiteY157" fmla="*/ 2944536 h 4588778"/>
              <a:gd name="connsiteX158" fmla="*/ 1782651 w 2587994"/>
              <a:gd name="connsiteY158" fmla="*/ 2919369 h 4588778"/>
              <a:gd name="connsiteX159" fmla="*/ 1807818 w 2587994"/>
              <a:gd name="connsiteY159" fmla="*/ 2902591 h 4588778"/>
              <a:gd name="connsiteX160" fmla="*/ 1874930 w 2587994"/>
              <a:gd name="connsiteY160" fmla="*/ 2827090 h 4588778"/>
              <a:gd name="connsiteX161" fmla="*/ 1900097 w 2587994"/>
              <a:gd name="connsiteY161" fmla="*/ 2801923 h 4588778"/>
              <a:gd name="connsiteX162" fmla="*/ 1933653 w 2587994"/>
              <a:gd name="connsiteY162" fmla="*/ 2751589 h 4588778"/>
              <a:gd name="connsiteX163" fmla="*/ 1967209 w 2587994"/>
              <a:gd name="connsiteY163" fmla="*/ 2701255 h 4588778"/>
              <a:gd name="connsiteX164" fmla="*/ 1983987 w 2587994"/>
              <a:gd name="connsiteY164" fmla="*/ 2676088 h 4588778"/>
              <a:gd name="connsiteX165" fmla="*/ 2017543 w 2587994"/>
              <a:gd name="connsiteY165" fmla="*/ 2617366 h 4588778"/>
              <a:gd name="connsiteX166" fmla="*/ 2051099 w 2587994"/>
              <a:gd name="connsiteY166" fmla="*/ 2575421 h 4588778"/>
              <a:gd name="connsiteX167" fmla="*/ 2059488 w 2587994"/>
              <a:gd name="connsiteY167" fmla="*/ 2550254 h 4588778"/>
              <a:gd name="connsiteX168" fmla="*/ 2076266 w 2587994"/>
              <a:gd name="connsiteY168" fmla="*/ 2525087 h 4588778"/>
              <a:gd name="connsiteX169" fmla="*/ 2093044 w 2587994"/>
              <a:gd name="connsiteY169" fmla="*/ 2474753 h 4588778"/>
              <a:gd name="connsiteX170" fmla="*/ 2118211 w 2587994"/>
              <a:gd name="connsiteY170" fmla="*/ 2424419 h 4588778"/>
              <a:gd name="connsiteX171" fmla="*/ 2134989 w 2587994"/>
              <a:gd name="connsiteY171" fmla="*/ 2399252 h 4588778"/>
              <a:gd name="connsiteX172" fmla="*/ 2143378 w 2587994"/>
              <a:gd name="connsiteY172" fmla="*/ 2374085 h 4588778"/>
              <a:gd name="connsiteX173" fmla="*/ 2176934 w 2587994"/>
              <a:gd name="connsiteY173" fmla="*/ 2323751 h 4588778"/>
              <a:gd name="connsiteX174" fmla="*/ 2210490 w 2587994"/>
              <a:gd name="connsiteY174" fmla="*/ 2273417 h 4588778"/>
              <a:gd name="connsiteX175" fmla="*/ 2218879 w 2587994"/>
              <a:gd name="connsiteY175" fmla="*/ 2248250 h 4588778"/>
              <a:gd name="connsiteX176" fmla="*/ 2252435 w 2587994"/>
              <a:gd name="connsiteY176" fmla="*/ 2197916 h 4588778"/>
              <a:gd name="connsiteX177" fmla="*/ 2269213 w 2587994"/>
              <a:gd name="connsiteY177" fmla="*/ 2147582 h 4588778"/>
              <a:gd name="connsiteX178" fmla="*/ 2277602 w 2587994"/>
              <a:gd name="connsiteY178" fmla="*/ 2122415 h 4588778"/>
              <a:gd name="connsiteX179" fmla="*/ 2294380 w 2587994"/>
              <a:gd name="connsiteY179" fmla="*/ 2088859 h 4588778"/>
              <a:gd name="connsiteX180" fmla="*/ 2302769 w 2587994"/>
              <a:gd name="connsiteY180" fmla="*/ 1895912 h 4588778"/>
              <a:gd name="connsiteX181" fmla="*/ 2319547 w 2587994"/>
              <a:gd name="connsiteY181" fmla="*/ 1627465 h 4588778"/>
              <a:gd name="connsiteX182" fmla="*/ 2302769 w 2587994"/>
              <a:gd name="connsiteY182" fmla="*/ 1560353 h 4588778"/>
              <a:gd name="connsiteX183" fmla="*/ 2285991 w 2587994"/>
              <a:gd name="connsiteY183" fmla="*/ 1535186 h 4588778"/>
              <a:gd name="connsiteX184" fmla="*/ 2277602 w 2587994"/>
              <a:gd name="connsiteY184" fmla="*/ 1510019 h 4588778"/>
              <a:gd name="connsiteX185" fmla="*/ 2260824 w 2587994"/>
              <a:gd name="connsiteY185" fmla="*/ 1484852 h 4588778"/>
              <a:gd name="connsiteX186" fmla="*/ 2252435 w 2587994"/>
              <a:gd name="connsiteY186" fmla="*/ 1459685 h 4588778"/>
              <a:gd name="connsiteX187" fmla="*/ 2235657 w 2587994"/>
              <a:gd name="connsiteY187" fmla="*/ 1426129 h 4588778"/>
              <a:gd name="connsiteX188" fmla="*/ 2218879 w 2587994"/>
              <a:gd name="connsiteY188" fmla="*/ 1375795 h 4588778"/>
              <a:gd name="connsiteX189" fmla="*/ 2210490 w 2587994"/>
              <a:gd name="connsiteY189" fmla="*/ 1350628 h 4588778"/>
              <a:gd name="connsiteX190" fmla="*/ 2193712 w 2587994"/>
              <a:gd name="connsiteY190" fmla="*/ 1325461 h 4588778"/>
              <a:gd name="connsiteX191" fmla="*/ 2168545 w 2587994"/>
              <a:gd name="connsiteY191" fmla="*/ 1224793 h 4588778"/>
              <a:gd name="connsiteX192" fmla="*/ 2160156 w 2587994"/>
              <a:gd name="connsiteY192" fmla="*/ 1199626 h 4588778"/>
              <a:gd name="connsiteX193" fmla="*/ 2109822 w 2587994"/>
              <a:gd name="connsiteY193" fmla="*/ 1124125 h 4588778"/>
              <a:gd name="connsiteX194" fmla="*/ 2093044 w 2587994"/>
              <a:gd name="connsiteY194" fmla="*/ 1098958 h 4588778"/>
              <a:gd name="connsiteX195" fmla="*/ 2076266 w 2587994"/>
              <a:gd name="connsiteY195" fmla="*/ 1073791 h 4588778"/>
              <a:gd name="connsiteX196" fmla="*/ 2051099 w 2587994"/>
              <a:gd name="connsiteY196" fmla="*/ 1057013 h 4588778"/>
              <a:gd name="connsiteX197" fmla="*/ 2042710 w 2587994"/>
              <a:gd name="connsiteY197" fmla="*/ 1031846 h 4588778"/>
              <a:gd name="connsiteX198" fmla="*/ 2017543 w 2587994"/>
              <a:gd name="connsiteY198" fmla="*/ 1015068 h 4588778"/>
              <a:gd name="connsiteX199" fmla="*/ 1992376 w 2587994"/>
              <a:gd name="connsiteY199" fmla="*/ 989901 h 4588778"/>
              <a:gd name="connsiteX200" fmla="*/ 1958820 w 2587994"/>
              <a:gd name="connsiteY200" fmla="*/ 947956 h 4588778"/>
              <a:gd name="connsiteX201" fmla="*/ 1916875 w 2587994"/>
              <a:gd name="connsiteY201" fmla="*/ 906011 h 4588778"/>
              <a:gd name="connsiteX202" fmla="*/ 1874930 w 2587994"/>
              <a:gd name="connsiteY202" fmla="*/ 864066 h 4588778"/>
              <a:gd name="connsiteX203" fmla="*/ 1832985 w 2587994"/>
              <a:gd name="connsiteY203" fmla="*/ 830510 h 4588778"/>
              <a:gd name="connsiteX204" fmla="*/ 1816207 w 2587994"/>
              <a:gd name="connsiteY204" fmla="*/ 805344 h 4588778"/>
              <a:gd name="connsiteX205" fmla="*/ 1765873 w 2587994"/>
              <a:gd name="connsiteY205" fmla="*/ 771788 h 4588778"/>
              <a:gd name="connsiteX206" fmla="*/ 1690372 w 2587994"/>
              <a:gd name="connsiteY206" fmla="*/ 721454 h 4588778"/>
              <a:gd name="connsiteX207" fmla="*/ 1665205 w 2587994"/>
              <a:gd name="connsiteY207" fmla="*/ 704676 h 4588778"/>
              <a:gd name="connsiteX208" fmla="*/ 1614871 w 2587994"/>
              <a:gd name="connsiteY208" fmla="*/ 687898 h 4588778"/>
              <a:gd name="connsiteX209" fmla="*/ 1589705 w 2587994"/>
              <a:gd name="connsiteY209" fmla="*/ 671120 h 4588778"/>
              <a:gd name="connsiteX210" fmla="*/ 1514204 w 2587994"/>
              <a:gd name="connsiteY210" fmla="*/ 654342 h 4588778"/>
              <a:gd name="connsiteX211" fmla="*/ 1472259 w 2587994"/>
              <a:gd name="connsiteY211" fmla="*/ 645953 h 4588778"/>
              <a:gd name="connsiteX212" fmla="*/ 1447092 w 2587994"/>
              <a:gd name="connsiteY212" fmla="*/ 637564 h 4588778"/>
              <a:gd name="connsiteX213" fmla="*/ 1396758 w 2587994"/>
              <a:gd name="connsiteY213" fmla="*/ 629175 h 4588778"/>
              <a:gd name="connsiteX214" fmla="*/ 1346424 w 2587994"/>
              <a:gd name="connsiteY214" fmla="*/ 612397 h 4588778"/>
              <a:gd name="connsiteX215" fmla="*/ 1262534 w 2587994"/>
              <a:gd name="connsiteY215" fmla="*/ 595619 h 4588778"/>
              <a:gd name="connsiteX216" fmla="*/ 1170255 w 2587994"/>
              <a:gd name="connsiteY216" fmla="*/ 578841 h 4588778"/>
              <a:gd name="connsiteX217" fmla="*/ 1044420 w 2587994"/>
              <a:gd name="connsiteY217" fmla="*/ 570452 h 4588778"/>
              <a:gd name="connsiteX218" fmla="*/ 893418 w 2587994"/>
              <a:gd name="connsiteY218" fmla="*/ 545285 h 4588778"/>
              <a:gd name="connsiteX219" fmla="*/ 843084 w 2587994"/>
              <a:gd name="connsiteY219" fmla="*/ 536896 h 4588778"/>
              <a:gd name="connsiteX220" fmla="*/ 792750 w 2587994"/>
              <a:gd name="connsiteY220" fmla="*/ 520118 h 4588778"/>
              <a:gd name="connsiteX221" fmla="*/ 708860 w 2587994"/>
              <a:gd name="connsiteY221" fmla="*/ 494951 h 4588778"/>
              <a:gd name="connsiteX222" fmla="*/ 658527 w 2587994"/>
              <a:gd name="connsiteY222" fmla="*/ 478173 h 4588778"/>
              <a:gd name="connsiteX223" fmla="*/ 608193 w 2587994"/>
              <a:gd name="connsiteY223" fmla="*/ 444617 h 4588778"/>
              <a:gd name="connsiteX224" fmla="*/ 583026 w 2587994"/>
              <a:gd name="connsiteY224" fmla="*/ 427839 h 4588778"/>
              <a:gd name="connsiteX225" fmla="*/ 532692 w 2587994"/>
              <a:gd name="connsiteY225" fmla="*/ 385894 h 4588778"/>
              <a:gd name="connsiteX226" fmla="*/ 490747 w 2587994"/>
              <a:gd name="connsiteY226" fmla="*/ 343949 h 4588778"/>
              <a:gd name="connsiteX227" fmla="*/ 473969 w 2587994"/>
              <a:gd name="connsiteY227" fmla="*/ 318782 h 4588778"/>
              <a:gd name="connsiteX228" fmla="*/ 448802 w 2587994"/>
              <a:gd name="connsiteY228" fmla="*/ 293615 h 4588778"/>
              <a:gd name="connsiteX229" fmla="*/ 440413 w 2587994"/>
              <a:gd name="connsiteY229" fmla="*/ 268448 h 4588778"/>
              <a:gd name="connsiteX230" fmla="*/ 423635 w 2587994"/>
              <a:gd name="connsiteY230" fmla="*/ 243281 h 4588778"/>
              <a:gd name="connsiteX231" fmla="*/ 406857 w 2587994"/>
              <a:gd name="connsiteY231" fmla="*/ 192947 h 4588778"/>
              <a:gd name="connsiteX232" fmla="*/ 398468 w 2587994"/>
              <a:gd name="connsiteY232" fmla="*/ 167780 h 4588778"/>
              <a:gd name="connsiteX233" fmla="*/ 390079 w 2587994"/>
              <a:gd name="connsiteY233" fmla="*/ 0 h 4588778"/>
              <a:gd name="connsiteX234" fmla="*/ 12574 w 2587994"/>
              <a:gd name="connsiteY234" fmla="*/ 0 h 458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2587994" h="4588778">
                <a:moveTo>
                  <a:pt x="12574" y="0"/>
                </a:moveTo>
                <a:lnTo>
                  <a:pt x="12574" y="0"/>
                </a:lnTo>
                <a:cubicBezTo>
                  <a:pt x="-2793" y="138307"/>
                  <a:pt x="-5535" y="130325"/>
                  <a:pt x="12574" y="335560"/>
                </a:cubicBezTo>
                <a:cubicBezTo>
                  <a:pt x="13460" y="345603"/>
                  <a:pt x="24843" y="351709"/>
                  <a:pt x="29352" y="360727"/>
                </a:cubicBezTo>
                <a:cubicBezTo>
                  <a:pt x="39484" y="380990"/>
                  <a:pt x="34484" y="395033"/>
                  <a:pt x="54519" y="411061"/>
                </a:cubicBezTo>
                <a:cubicBezTo>
                  <a:pt x="61424" y="416585"/>
                  <a:pt x="71297" y="416654"/>
                  <a:pt x="79686" y="419450"/>
                </a:cubicBezTo>
                <a:cubicBezTo>
                  <a:pt x="90235" y="451097"/>
                  <a:pt x="92785" y="466105"/>
                  <a:pt x="121631" y="494951"/>
                </a:cubicBezTo>
                <a:cubicBezTo>
                  <a:pt x="130020" y="503340"/>
                  <a:pt x="139203" y="511004"/>
                  <a:pt x="146798" y="520118"/>
                </a:cubicBezTo>
                <a:cubicBezTo>
                  <a:pt x="168439" y="546088"/>
                  <a:pt x="158468" y="548827"/>
                  <a:pt x="188743" y="570452"/>
                </a:cubicBezTo>
                <a:cubicBezTo>
                  <a:pt x="198919" y="577721"/>
                  <a:pt x="211114" y="581637"/>
                  <a:pt x="222299" y="587230"/>
                </a:cubicBezTo>
                <a:cubicBezTo>
                  <a:pt x="240602" y="642140"/>
                  <a:pt x="215181" y="588247"/>
                  <a:pt x="255855" y="620786"/>
                </a:cubicBezTo>
                <a:cubicBezTo>
                  <a:pt x="263728" y="627084"/>
                  <a:pt x="265045" y="639314"/>
                  <a:pt x="272633" y="645953"/>
                </a:cubicBezTo>
                <a:cubicBezTo>
                  <a:pt x="287808" y="659232"/>
                  <a:pt x="322967" y="679509"/>
                  <a:pt x="322967" y="679509"/>
                </a:cubicBezTo>
                <a:cubicBezTo>
                  <a:pt x="328560" y="687898"/>
                  <a:pt x="332616" y="697547"/>
                  <a:pt x="339745" y="704676"/>
                </a:cubicBezTo>
                <a:cubicBezTo>
                  <a:pt x="354067" y="718998"/>
                  <a:pt x="412672" y="755177"/>
                  <a:pt x="423635" y="763399"/>
                </a:cubicBezTo>
                <a:cubicBezTo>
                  <a:pt x="501521" y="821813"/>
                  <a:pt x="413984" y="759287"/>
                  <a:pt x="490747" y="805344"/>
                </a:cubicBezTo>
                <a:cubicBezTo>
                  <a:pt x="508038" y="815718"/>
                  <a:pt x="521519" y="834008"/>
                  <a:pt x="541081" y="838899"/>
                </a:cubicBezTo>
                <a:cubicBezTo>
                  <a:pt x="627214" y="860432"/>
                  <a:pt x="520456" y="831165"/>
                  <a:pt x="608193" y="864066"/>
                </a:cubicBezTo>
                <a:cubicBezTo>
                  <a:pt x="618988" y="868114"/>
                  <a:pt x="630706" y="869142"/>
                  <a:pt x="641749" y="872455"/>
                </a:cubicBezTo>
                <a:cubicBezTo>
                  <a:pt x="658688" y="877537"/>
                  <a:pt x="675304" y="883640"/>
                  <a:pt x="692082" y="889233"/>
                </a:cubicBezTo>
                <a:cubicBezTo>
                  <a:pt x="766889" y="914169"/>
                  <a:pt x="648834" y="874269"/>
                  <a:pt x="759194" y="914400"/>
                </a:cubicBezTo>
                <a:cubicBezTo>
                  <a:pt x="775815" y="920444"/>
                  <a:pt x="792186" y="927710"/>
                  <a:pt x="809528" y="931178"/>
                </a:cubicBezTo>
                <a:cubicBezTo>
                  <a:pt x="868815" y="943035"/>
                  <a:pt x="837946" y="935058"/>
                  <a:pt x="901807" y="956345"/>
                </a:cubicBezTo>
                <a:cubicBezTo>
                  <a:pt x="910196" y="959141"/>
                  <a:pt x="919065" y="960779"/>
                  <a:pt x="926974" y="964734"/>
                </a:cubicBezTo>
                <a:cubicBezTo>
                  <a:pt x="938159" y="970327"/>
                  <a:pt x="949036" y="976586"/>
                  <a:pt x="960530" y="981512"/>
                </a:cubicBezTo>
                <a:cubicBezTo>
                  <a:pt x="982458" y="990910"/>
                  <a:pt x="995603" y="991195"/>
                  <a:pt x="1019253" y="998290"/>
                </a:cubicBezTo>
                <a:cubicBezTo>
                  <a:pt x="1036193" y="1003372"/>
                  <a:pt x="1052809" y="1009475"/>
                  <a:pt x="1069587" y="1015068"/>
                </a:cubicBezTo>
                <a:cubicBezTo>
                  <a:pt x="1077976" y="1017864"/>
                  <a:pt x="1086845" y="1019502"/>
                  <a:pt x="1094754" y="1023457"/>
                </a:cubicBezTo>
                <a:cubicBezTo>
                  <a:pt x="1105939" y="1029050"/>
                  <a:pt x="1116699" y="1035591"/>
                  <a:pt x="1128310" y="1040235"/>
                </a:cubicBezTo>
                <a:cubicBezTo>
                  <a:pt x="1144731" y="1046803"/>
                  <a:pt x="1161866" y="1051420"/>
                  <a:pt x="1178644" y="1057013"/>
                </a:cubicBezTo>
                <a:lnTo>
                  <a:pt x="1203811" y="1065402"/>
                </a:lnTo>
                <a:cubicBezTo>
                  <a:pt x="1212200" y="1068198"/>
                  <a:pt x="1221069" y="1069836"/>
                  <a:pt x="1228978" y="1073791"/>
                </a:cubicBezTo>
                <a:cubicBezTo>
                  <a:pt x="1240163" y="1079384"/>
                  <a:pt x="1250923" y="1085925"/>
                  <a:pt x="1262534" y="1090569"/>
                </a:cubicBezTo>
                <a:cubicBezTo>
                  <a:pt x="1278955" y="1097137"/>
                  <a:pt x="1297050" y="1099438"/>
                  <a:pt x="1312868" y="1107347"/>
                </a:cubicBezTo>
                <a:cubicBezTo>
                  <a:pt x="1324053" y="1112940"/>
                  <a:pt x="1334930" y="1119199"/>
                  <a:pt x="1346424" y="1124125"/>
                </a:cubicBezTo>
                <a:cubicBezTo>
                  <a:pt x="1354552" y="1127608"/>
                  <a:pt x="1363861" y="1128220"/>
                  <a:pt x="1371591" y="1132514"/>
                </a:cubicBezTo>
                <a:cubicBezTo>
                  <a:pt x="1389218" y="1142307"/>
                  <a:pt x="1405147" y="1154885"/>
                  <a:pt x="1421925" y="1166070"/>
                </a:cubicBezTo>
                <a:cubicBezTo>
                  <a:pt x="1430314" y="1171663"/>
                  <a:pt x="1437527" y="1179660"/>
                  <a:pt x="1447092" y="1182848"/>
                </a:cubicBezTo>
                <a:lnTo>
                  <a:pt x="1472259" y="1191237"/>
                </a:lnTo>
                <a:cubicBezTo>
                  <a:pt x="1529722" y="1248700"/>
                  <a:pt x="1502850" y="1228409"/>
                  <a:pt x="1547760" y="1258349"/>
                </a:cubicBezTo>
                <a:cubicBezTo>
                  <a:pt x="1553353" y="1266738"/>
                  <a:pt x="1557793" y="1276022"/>
                  <a:pt x="1564538" y="1283516"/>
                </a:cubicBezTo>
                <a:cubicBezTo>
                  <a:pt x="1583056" y="1304092"/>
                  <a:pt x="1607905" y="1319206"/>
                  <a:pt x="1623260" y="1342239"/>
                </a:cubicBezTo>
                <a:cubicBezTo>
                  <a:pt x="1646619" y="1377277"/>
                  <a:pt x="1632909" y="1360277"/>
                  <a:pt x="1665205" y="1392573"/>
                </a:cubicBezTo>
                <a:cubicBezTo>
                  <a:pt x="1672051" y="1413111"/>
                  <a:pt x="1677414" y="1433155"/>
                  <a:pt x="1690372" y="1451296"/>
                </a:cubicBezTo>
                <a:cubicBezTo>
                  <a:pt x="1697268" y="1460950"/>
                  <a:pt x="1707150" y="1468074"/>
                  <a:pt x="1715539" y="1476463"/>
                </a:cubicBezTo>
                <a:lnTo>
                  <a:pt x="1740706" y="1551964"/>
                </a:lnTo>
                <a:lnTo>
                  <a:pt x="1749095" y="1577131"/>
                </a:lnTo>
                <a:lnTo>
                  <a:pt x="1765873" y="1711355"/>
                </a:lnTo>
                <a:lnTo>
                  <a:pt x="1774262" y="1778466"/>
                </a:lnTo>
                <a:cubicBezTo>
                  <a:pt x="1771466" y="1812022"/>
                  <a:pt x="1771409" y="1845920"/>
                  <a:pt x="1765873" y="1879134"/>
                </a:cubicBezTo>
                <a:cubicBezTo>
                  <a:pt x="1758930" y="1920795"/>
                  <a:pt x="1747254" y="1928171"/>
                  <a:pt x="1732317" y="1963024"/>
                </a:cubicBezTo>
                <a:cubicBezTo>
                  <a:pt x="1728834" y="1971152"/>
                  <a:pt x="1727883" y="1980282"/>
                  <a:pt x="1723928" y="1988191"/>
                </a:cubicBezTo>
                <a:cubicBezTo>
                  <a:pt x="1719419" y="1997209"/>
                  <a:pt x="1711245" y="2004145"/>
                  <a:pt x="1707150" y="2013358"/>
                </a:cubicBezTo>
                <a:cubicBezTo>
                  <a:pt x="1667217" y="2103206"/>
                  <a:pt x="1711565" y="2031903"/>
                  <a:pt x="1673594" y="2088859"/>
                </a:cubicBezTo>
                <a:cubicBezTo>
                  <a:pt x="1660916" y="2139573"/>
                  <a:pt x="1668851" y="2111477"/>
                  <a:pt x="1648427" y="2172749"/>
                </a:cubicBezTo>
                <a:cubicBezTo>
                  <a:pt x="1645631" y="2181138"/>
                  <a:pt x="1644943" y="2190558"/>
                  <a:pt x="1640038" y="2197916"/>
                </a:cubicBezTo>
                <a:cubicBezTo>
                  <a:pt x="1565564" y="2309627"/>
                  <a:pt x="1672749" y="2144067"/>
                  <a:pt x="1614871" y="2248250"/>
                </a:cubicBezTo>
                <a:cubicBezTo>
                  <a:pt x="1605078" y="2265877"/>
                  <a:pt x="1592501" y="2281806"/>
                  <a:pt x="1581316" y="2298584"/>
                </a:cubicBezTo>
                <a:lnTo>
                  <a:pt x="1547760" y="2348918"/>
                </a:lnTo>
                <a:cubicBezTo>
                  <a:pt x="1542167" y="2357307"/>
                  <a:pt x="1538111" y="2366956"/>
                  <a:pt x="1530982" y="2374085"/>
                </a:cubicBezTo>
                <a:lnTo>
                  <a:pt x="1480648" y="2424419"/>
                </a:lnTo>
                <a:cubicBezTo>
                  <a:pt x="1472259" y="2432808"/>
                  <a:pt x="1462062" y="2439715"/>
                  <a:pt x="1455481" y="2449586"/>
                </a:cubicBezTo>
                <a:cubicBezTo>
                  <a:pt x="1449888" y="2457975"/>
                  <a:pt x="1445485" y="2467293"/>
                  <a:pt x="1438703" y="2474753"/>
                </a:cubicBezTo>
                <a:cubicBezTo>
                  <a:pt x="1417422" y="2498162"/>
                  <a:pt x="1385739" y="2513568"/>
                  <a:pt x="1371591" y="2541865"/>
                </a:cubicBezTo>
                <a:cubicBezTo>
                  <a:pt x="1344202" y="2596644"/>
                  <a:pt x="1363656" y="2566578"/>
                  <a:pt x="1304479" y="2625755"/>
                </a:cubicBezTo>
                <a:lnTo>
                  <a:pt x="1304479" y="2625755"/>
                </a:lnTo>
                <a:cubicBezTo>
                  <a:pt x="1298886" y="2634144"/>
                  <a:pt x="1294446" y="2643427"/>
                  <a:pt x="1287701" y="2650921"/>
                </a:cubicBezTo>
                <a:cubicBezTo>
                  <a:pt x="1269182" y="2671497"/>
                  <a:pt x="1244333" y="2686611"/>
                  <a:pt x="1228978" y="2709644"/>
                </a:cubicBezTo>
                <a:cubicBezTo>
                  <a:pt x="1190517" y="2767336"/>
                  <a:pt x="1214552" y="2753601"/>
                  <a:pt x="1170255" y="2768367"/>
                </a:cubicBezTo>
                <a:cubicBezTo>
                  <a:pt x="1147333" y="2837133"/>
                  <a:pt x="1186981" y="2730694"/>
                  <a:pt x="1111532" y="2843868"/>
                </a:cubicBezTo>
                <a:cubicBezTo>
                  <a:pt x="1051578" y="2933799"/>
                  <a:pt x="1144945" y="2797313"/>
                  <a:pt x="1069587" y="2894202"/>
                </a:cubicBezTo>
                <a:cubicBezTo>
                  <a:pt x="1016887" y="2961959"/>
                  <a:pt x="1059585" y="2928834"/>
                  <a:pt x="1010864" y="2961314"/>
                </a:cubicBezTo>
                <a:cubicBezTo>
                  <a:pt x="989778" y="3024572"/>
                  <a:pt x="1020674" y="2949051"/>
                  <a:pt x="977308" y="3003259"/>
                </a:cubicBezTo>
                <a:cubicBezTo>
                  <a:pt x="930999" y="3061146"/>
                  <a:pt x="1015877" y="2997121"/>
                  <a:pt x="943752" y="3045204"/>
                </a:cubicBezTo>
                <a:cubicBezTo>
                  <a:pt x="925449" y="3100114"/>
                  <a:pt x="950870" y="3046221"/>
                  <a:pt x="910196" y="3078760"/>
                </a:cubicBezTo>
                <a:cubicBezTo>
                  <a:pt x="902323" y="3085058"/>
                  <a:pt x="899278" y="3095723"/>
                  <a:pt x="893418" y="3103927"/>
                </a:cubicBezTo>
                <a:cubicBezTo>
                  <a:pt x="887085" y="3112793"/>
                  <a:pt x="858063" y="3149470"/>
                  <a:pt x="851473" y="3162650"/>
                </a:cubicBezTo>
                <a:cubicBezTo>
                  <a:pt x="847518" y="3170559"/>
                  <a:pt x="847039" y="3179908"/>
                  <a:pt x="843084" y="3187817"/>
                </a:cubicBezTo>
                <a:cubicBezTo>
                  <a:pt x="838575" y="3196835"/>
                  <a:pt x="830815" y="3203966"/>
                  <a:pt x="826306" y="3212984"/>
                </a:cubicBezTo>
                <a:cubicBezTo>
                  <a:pt x="822351" y="3220893"/>
                  <a:pt x="821022" y="3229871"/>
                  <a:pt x="817917" y="3238151"/>
                </a:cubicBezTo>
                <a:cubicBezTo>
                  <a:pt x="807280" y="3266517"/>
                  <a:pt x="800367" y="3278605"/>
                  <a:pt x="792750" y="3305263"/>
                </a:cubicBezTo>
                <a:cubicBezTo>
                  <a:pt x="775526" y="3365545"/>
                  <a:pt x="793271" y="3311568"/>
                  <a:pt x="775972" y="3380764"/>
                </a:cubicBezTo>
                <a:cubicBezTo>
                  <a:pt x="773827" y="3389343"/>
                  <a:pt x="770379" y="3397542"/>
                  <a:pt x="767583" y="3405931"/>
                </a:cubicBezTo>
                <a:cubicBezTo>
                  <a:pt x="752366" y="3512448"/>
                  <a:pt x="753834" y="3475838"/>
                  <a:pt x="767583" y="3640822"/>
                </a:cubicBezTo>
                <a:cubicBezTo>
                  <a:pt x="768317" y="3649634"/>
                  <a:pt x="773827" y="3657410"/>
                  <a:pt x="775972" y="3665989"/>
                </a:cubicBezTo>
                <a:cubicBezTo>
                  <a:pt x="779430" y="3679822"/>
                  <a:pt x="781810" y="3693905"/>
                  <a:pt x="784361" y="3707934"/>
                </a:cubicBezTo>
                <a:cubicBezTo>
                  <a:pt x="789078" y="3733880"/>
                  <a:pt x="794212" y="3785628"/>
                  <a:pt x="809528" y="3808602"/>
                </a:cubicBezTo>
                <a:cubicBezTo>
                  <a:pt x="815121" y="3816991"/>
                  <a:pt x="821797" y="3824751"/>
                  <a:pt x="826306" y="3833769"/>
                </a:cubicBezTo>
                <a:cubicBezTo>
                  <a:pt x="833011" y="3847178"/>
                  <a:pt x="839500" y="3879949"/>
                  <a:pt x="843084" y="3892492"/>
                </a:cubicBezTo>
                <a:cubicBezTo>
                  <a:pt x="845513" y="3900995"/>
                  <a:pt x="847179" y="3909929"/>
                  <a:pt x="851473" y="3917659"/>
                </a:cubicBezTo>
                <a:cubicBezTo>
                  <a:pt x="861266" y="3935286"/>
                  <a:pt x="878652" y="3948863"/>
                  <a:pt x="885029" y="3967993"/>
                </a:cubicBezTo>
                <a:cubicBezTo>
                  <a:pt x="887825" y="3976382"/>
                  <a:pt x="888513" y="3985802"/>
                  <a:pt x="893418" y="3993160"/>
                </a:cubicBezTo>
                <a:cubicBezTo>
                  <a:pt x="899999" y="4003031"/>
                  <a:pt x="910196" y="4009938"/>
                  <a:pt x="918585" y="4018327"/>
                </a:cubicBezTo>
                <a:cubicBezTo>
                  <a:pt x="935155" y="4068038"/>
                  <a:pt x="915034" y="4020180"/>
                  <a:pt x="960530" y="4077050"/>
                </a:cubicBezTo>
                <a:cubicBezTo>
                  <a:pt x="1016457" y="4146958"/>
                  <a:pt x="968919" y="4110606"/>
                  <a:pt x="1019253" y="4144162"/>
                </a:cubicBezTo>
                <a:cubicBezTo>
                  <a:pt x="1035145" y="4191839"/>
                  <a:pt x="1021389" y="4163076"/>
                  <a:pt x="1077976" y="4219663"/>
                </a:cubicBezTo>
                <a:cubicBezTo>
                  <a:pt x="1086365" y="4228052"/>
                  <a:pt x="1093652" y="4237712"/>
                  <a:pt x="1103143" y="4244830"/>
                </a:cubicBezTo>
                <a:cubicBezTo>
                  <a:pt x="1144765" y="4276046"/>
                  <a:pt x="1125066" y="4262241"/>
                  <a:pt x="1161866" y="4286775"/>
                </a:cubicBezTo>
                <a:cubicBezTo>
                  <a:pt x="1189829" y="4328720"/>
                  <a:pt x="1170255" y="4306349"/>
                  <a:pt x="1228978" y="4345498"/>
                </a:cubicBezTo>
                <a:lnTo>
                  <a:pt x="1254145" y="4362276"/>
                </a:lnTo>
                <a:cubicBezTo>
                  <a:pt x="1262534" y="4367869"/>
                  <a:pt x="1269747" y="4375866"/>
                  <a:pt x="1279312" y="4379054"/>
                </a:cubicBezTo>
                <a:lnTo>
                  <a:pt x="1304479" y="4387443"/>
                </a:lnTo>
                <a:cubicBezTo>
                  <a:pt x="1384764" y="4467728"/>
                  <a:pt x="1281969" y="4372436"/>
                  <a:pt x="1354813" y="4420999"/>
                </a:cubicBezTo>
                <a:cubicBezTo>
                  <a:pt x="1364684" y="4427580"/>
                  <a:pt x="1370326" y="4439270"/>
                  <a:pt x="1379980" y="4446166"/>
                </a:cubicBezTo>
                <a:cubicBezTo>
                  <a:pt x="1390156" y="4453435"/>
                  <a:pt x="1403360" y="4455675"/>
                  <a:pt x="1413536" y="4462944"/>
                </a:cubicBezTo>
                <a:cubicBezTo>
                  <a:pt x="1451536" y="4490086"/>
                  <a:pt x="1431256" y="4502406"/>
                  <a:pt x="1489037" y="4521666"/>
                </a:cubicBezTo>
                <a:cubicBezTo>
                  <a:pt x="1580821" y="4552261"/>
                  <a:pt x="1441797" y="4503467"/>
                  <a:pt x="1539371" y="4546833"/>
                </a:cubicBezTo>
                <a:cubicBezTo>
                  <a:pt x="1555532" y="4554016"/>
                  <a:pt x="1572927" y="4558018"/>
                  <a:pt x="1589705" y="4563611"/>
                </a:cubicBezTo>
                <a:cubicBezTo>
                  <a:pt x="1618622" y="4573250"/>
                  <a:pt x="1608619" y="4565748"/>
                  <a:pt x="1623260" y="4580389"/>
                </a:cubicBezTo>
                <a:lnTo>
                  <a:pt x="2587994" y="4588778"/>
                </a:lnTo>
                <a:lnTo>
                  <a:pt x="2520882" y="4563611"/>
                </a:lnTo>
                <a:cubicBezTo>
                  <a:pt x="2504227" y="4557663"/>
                  <a:pt x="2485264" y="4556643"/>
                  <a:pt x="2470549" y="4546833"/>
                </a:cubicBezTo>
                <a:cubicBezTo>
                  <a:pt x="2453771" y="4535648"/>
                  <a:pt x="2439345" y="4519654"/>
                  <a:pt x="2420215" y="4513277"/>
                </a:cubicBezTo>
                <a:lnTo>
                  <a:pt x="2369881" y="4496499"/>
                </a:lnTo>
                <a:cubicBezTo>
                  <a:pt x="2361492" y="4493703"/>
                  <a:pt x="2353293" y="4490255"/>
                  <a:pt x="2344714" y="4488110"/>
                </a:cubicBezTo>
                <a:cubicBezTo>
                  <a:pt x="2314552" y="4480569"/>
                  <a:pt x="2301160" y="4476656"/>
                  <a:pt x="2269213" y="4471332"/>
                </a:cubicBezTo>
                <a:cubicBezTo>
                  <a:pt x="2249709" y="4468082"/>
                  <a:pt x="2230064" y="4465740"/>
                  <a:pt x="2210490" y="4462944"/>
                </a:cubicBezTo>
                <a:cubicBezTo>
                  <a:pt x="2170579" y="4449640"/>
                  <a:pt x="2163476" y="4452178"/>
                  <a:pt x="2134989" y="4429388"/>
                </a:cubicBezTo>
                <a:cubicBezTo>
                  <a:pt x="2128813" y="4424447"/>
                  <a:pt x="2123804" y="4418203"/>
                  <a:pt x="2118211" y="4412610"/>
                </a:cubicBezTo>
                <a:lnTo>
                  <a:pt x="1983987" y="4345498"/>
                </a:lnTo>
                <a:lnTo>
                  <a:pt x="1900097" y="4286775"/>
                </a:lnTo>
                <a:cubicBezTo>
                  <a:pt x="1891807" y="4281036"/>
                  <a:pt x="1882059" y="4277126"/>
                  <a:pt x="1874930" y="4269997"/>
                </a:cubicBezTo>
                <a:cubicBezTo>
                  <a:pt x="1866541" y="4261608"/>
                  <a:pt x="1859634" y="4251411"/>
                  <a:pt x="1849763" y="4244830"/>
                </a:cubicBezTo>
                <a:cubicBezTo>
                  <a:pt x="1842405" y="4239925"/>
                  <a:pt x="1832326" y="4240735"/>
                  <a:pt x="1824596" y="4236441"/>
                </a:cubicBezTo>
                <a:cubicBezTo>
                  <a:pt x="1806969" y="4226648"/>
                  <a:pt x="1774262" y="4202885"/>
                  <a:pt x="1774262" y="4202885"/>
                </a:cubicBezTo>
                <a:cubicBezTo>
                  <a:pt x="1745979" y="4160460"/>
                  <a:pt x="1772838" y="4189589"/>
                  <a:pt x="1732317" y="4169329"/>
                </a:cubicBezTo>
                <a:cubicBezTo>
                  <a:pt x="1723299" y="4164820"/>
                  <a:pt x="1716363" y="4156646"/>
                  <a:pt x="1707150" y="4152551"/>
                </a:cubicBezTo>
                <a:cubicBezTo>
                  <a:pt x="1690989" y="4145368"/>
                  <a:pt x="1673594" y="4141366"/>
                  <a:pt x="1656816" y="4135773"/>
                </a:cubicBezTo>
                <a:cubicBezTo>
                  <a:pt x="1648427" y="4132977"/>
                  <a:pt x="1639007" y="4132289"/>
                  <a:pt x="1631649" y="4127384"/>
                </a:cubicBezTo>
                <a:cubicBezTo>
                  <a:pt x="1559522" y="4079300"/>
                  <a:pt x="1650779" y="4136949"/>
                  <a:pt x="1581316" y="4102217"/>
                </a:cubicBezTo>
                <a:cubicBezTo>
                  <a:pt x="1572298" y="4097708"/>
                  <a:pt x="1564538" y="4091032"/>
                  <a:pt x="1556149" y="4085439"/>
                </a:cubicBezTo>
                <a:cubicBezTo>
                  <a:pt x="1550556" y="4077050"/>
                  <a:pt x="1547244" y="4066570"/>
                  <a:pt x="1539371" y="4060272"/>
                </a:cubicBezTo>
                <a:cubicBezTo>
                  <a:pt x="1532466" y="4054748"/>
                  <a:pt x="1520457" y="4058136"/>
                  <a:pt x="1514204" y="4051883"/>
                </a:cubicBezTo>
                <a:cubicBezTo>
                  <a:pt x="1499945" y="4037624"/>
                  <a:pt x="1491833" y="4018327"/>
                  <a:pt x="1480648" y="4001549"/>
                </a:cubicBezTo>
                <a:cubicBezTo>
                  <a:pt x="1475055" y="3993160"/>
                  <a:pt x="1473435" y="3979570"/>
                  <a:pt x="1463870" y="3976382"/>
                </a:cubicBezTo>
                <a:lnTo>
                  <a:pt x="1438703" y="3967993"/>
                </a:lnTo>
                <a:cubicBezTo>
                  <a:pt x="1422371" y="3918998"/>
                  <a:pt x="1443092" y="3963993"/>
                  <a:pt x="1405147" y="3926048"/>
                </a:cubicBezTo>
                <a:cubicBezTo>
                  <a:pt x="1367202" y="3888103"/>
                  <a:pt x="1412197" y="3908824"/>
                  <a:pt x="1363202" y="3892492"/>
                </a:cubicBezTo>
                <a:cubicBezTo>
                  <a:pt x="1360406" y="3884103"/>
                  <a:pt x="1360337" y="3874230"/>
                  <a:pt x="1354813" y="3867325"/>
                </a:cubicBezTo>
                <a:cubicBezTo>
                  <a:pt x="1318461" y="3821885"/>
                  <a:pt x="1338035" y="3882006"/>
                  <a:pt x="1312868" y="3825380"/>
                </a:cubicBezTo>
                <a:cubicBezTo>
                  <a:pt x="1272935" y="3735532"/>
                  <a:pt x="1317283" y="3806835"/>
                  <a:pt x="1279312" y="3749879"/>
                </a:cubicBezTo>
                <a:cubicBezTo>
                  <a:pt x="1268019" y="3704709"/>
                  <a:pt x="1262534" y="3689650"/>
                  <a:pt x="1262534" y="3632433"/>
                </a:cubicBezTo>
                <a:cubicBezTo>
                  <a:pt x="1262534" y="3570850"/>
                  <a:pt x="1266012" y="3509262"/>
                  <a:pt x="1270923" y="3447876"/>
                </a:cubicBezTo>
                <a:cubicBezTo>
                  <a:pt x="1271628" y="3439061"/>
                  <a:pt x="1274407" y="3430067"/>
                  <a:pt x="1279312" y="3422709"/>
                </a:cubicBezTo>
                <a:cubicBezTo>
                  <a:pt x="1285893" y="3412838"/>
                  <a:pt x="1296884" y="3406656"/>
                  <a:pt x="1304479" y="3397542"/>
                </a:cubicBezTo>
                <a:cubicBezTo>
                  <a:pt x="1339433" y="3355597"/>
                  <a:pt x="1300285" y="3386357"/>
                  <a:pt x="1346424" y="3355597"/>
                </a:cubicBezTo>
                <a:cubicBezTo>
                  <a:pt x="1362756" y="3306602"/>
                  <a:pt x="1342035" y="3351597"/>
                  <a:pt x="1379980" y="3313652"/>
                </a:cubicBezTo>
                <a:cubicBezTo>
                  <a:pt x="1417925" y="3275707"/>
                  <a:pt x="1372930" y="3296428"/>
                  <a:pt x="1421925" y="3280096"/>
                </a:cubicBezTo>
                <a:cubicBezTo>
                  <a:pt x="1434305" y="3261526"/>
                  <a:pt x="1444492" y="3242681"/>
                  <a:pt x="1463870" y="3229762"/>
                </a:cubicBezTo>
                <a:cubicBezTo>
                  <a:pt x="1471228" y="3224857"/>
                  <a:pt x="1480648" y="3224169"/>
                  <a:pt x="1489037" y="3221373"/>
                </a:cubicBezTo>
                <a:cubicBezTo>
                  <a:pt x="1533778" y="3154261"/>
                  <a:pt x="1475055" y="3235355"/>
                  <a:pt x="1530982" y="3179428"/>
                </a:cubicBezTo>
                <a:cubicBezTo>
                  <a:pt x="1538111" y="3172299"/>
                  <a:pt x="1541305" y="3162006"/>
                  <a:pt x="1547760" y="3154261"/>
                </a:cubicBezTo>
                <a:cubicBezTo>
                  <a:pt x="1555355" y="3145147"/>
                  <a:pt x="1565332" y="3138208"/>
                  <a:pt x="1572927" y="3129094"/>
                </a:cubicBezTo>
                <a:cubicBezTo>
                  <a:pt x="1579382" y="3121349"/>
                  <a:pt x="1583251" y="3111673"/>
                  <a:pt x="1589705" y="3103927"/>
                </a:cubicBezTo>
                <a:cubicBezTo>
                  <a:pt x="1609891" y="3079703"/>
                  <a:pt x="1615291" y="3078480"/>
                  <a:pt x="1640038" y="3061982"/>
                </a:cubicBezTo>
                <a:cubicBezTo>
                  <a:pt x="1670798" y="3015843"/>
                  <a:pt x="1640038" y="3054991"/>
                  <a:pt x="1681983" y="3020037"/>
                </a:cubicBezTo>
                <a:cubicBezTo>
                  <a:pt x="1746576" y="2966210"/>
                  <a:pt x="1669832" y="3019749"/>
                  <a:pt x="1732317" y="2978092"/>
                </a:cubicBezTo>
                <a:cubicBezTo>
                  <a:pt x="1750620" y="2923182"/>
                  <a:pt x="1725199" y="2977075"/>
                  <a:pt x="1765873" y="2944536"/>
                </a:cubicBezTo>
                <a:cubicBezTo>
                  <a:pt x="1773746" y="2938238"/>
                  <a:pt x="1775522" y="2926498"/>
                  <a:pt x="1782651" y="2919369"/>
                </a:cubicBezTo>
                <a:cubicBezTo>
                  <a:pt x="1789780" y="2912240"/>
                  <a:pt x="1799429" y="2908184"/>
                  <a:pt x="1807818" y="2902591"/>
                </a:cubicBezTo>
                <a:cubicBezTo>
                  <a:pt x="1837758" y="2857681"/>
                  <a:pt x="1817467" y="2884553"/>
                  <a:pt x="1874930" y="2827090"/>
                </a:cubicBezTo>
                <a:lnTo>
                  <a:pt x="1900097" y="2801923"/>
                </a:lnTo>
                <a:cubicBezTo>
                  <a:pt x="1916141" y="2753792"/>
                  <a:pt x="1896997" y="2798719"/>
                  <a:pt x="1933653" y="2751589"/>
                </a:cubicBezTo>
                <a:cubicBezTo>
                  <a:pt x="1946033" y="2735672"/>
                  <a:pt x="1956024" y="2718033"/>
                  <a:pt x="1967209" y="2701255"/>
                </a:cubicBezTo>
                <a:cubicBezTo>
                  <a:pt x="1972802" y="2692866"/>
                  <a:pt x="1980799" y="2685653"/>
                  <a:pt x="1983987" y="2676088"/>
                </a:cubicBezTo>
                <a:cubicBezTo>
                  <a:pt x="1996797" y="2637657"/>
                  <a:pt x="1987070" y="2657995"/>
                  <a:pt x="2017543" y="2617366"/>
                </a:cubicBezTo>
                <a:cubicBezTo>
                  <a:pt x="2038629" y="2554108"/>
                  <a:pt x="2007733" y="2629629"/>
                  <a:pt x="2051099" y="2575421"/>
                </a:cubicBezTo>
                <a:cubicBezTo>
                  <a:pt x="2056623" y="2568516"/>
                  <a:pt x="2055533" y="2558163"/>
                  <a:pt x="2059488" y="2550254"/>
                </a:cubicBezTo>
                <a:cubicBezTo>
                  <a:pt x="2063997" y="2541236"/>
                  <a:pt x="2072171" y="2534300"/>
                  <a:pt x="2076266" y="2525087"/>
                </a:cubicBezTo>
                <a:cubicBezTo>
                  <a:pt x="2083449" y="2508926"/>
                  <a:pt x="2083234" y="2489468"/>
                  <a:pt x="2093044" y="2474753"/>
                </a:cubicBezTo>
                <a:cubicBezTo>
                  <a:pt x="2141127" y="2402628"/>
                  <a:pt x="2083479" y="2493883"/>
                  <a:pt x="2118211" y="2424419"/>
                </a:cubicBezTo>
                <a:cubicBezTo>
                  <a:pt x="2122720" y="2415401"/>
                  <a:pt x="2130480" y="2408270"/>
                  <a:pt x="2134989" y="2399252"/>
                </a:cubicBezTo>
                <a:cubicBezTo>
                  <a:pt x="2138944" y="2391343"/>
                  <a:pt x="2139084" y="2381815"/>
                  <a:pt x="2143378" y="2374085"/>
                </a:cubicBezTo>
                <a:cubicBezTo>
                  <a:pt x="2153171" y="2356458"/>
                  <a:pt x="2170557" y="2342881"/>
                  <a:pt x="2176934" y="2323751"/>
                </a:cubicBezTo>
                <a:cubicBezTo>
                  <a:pt x="2189075" y="2287329"/>
                  <a:pt x="2179070" y="2304837"/>
                  <a:pt x="2210490" y="2273417"/>
                </a:cubicBezTo>
                <a:cubicBezTo>
                  <a:pt x="2213286" y="2265028"/>
                  <a:pt x="2214585" y="2255980"/>
                  <a:pt x="2218879" y="2248250"/>
                </a:cubicBezTo>
                <a:cubicBezTo>
                  <a:pt x="2228672" y="2230623"/>
                  <a:pt x="2246058" y="2217046"/>
                  <a:pt x="2252435" y="2197916"/>
                </a:cubicBezTo>
                <a:lnTo>
                  <a:pt x="2269213" y="2147582"/>
                </a:lnTo>
                <a:cubicBezTo>
                  <a:pt x="2272009" y="2139193"/>
                  <a:pt x="2273647" y="2130324"/>
                  <a:pt x="2277602" y="2122415"/>
                </a:cubicBezTo>
                <a:lnTo>
                  <a:pt x="2294380" y="2088859"/>
                </a:lnTo>
                <a:cubicBezTo>
                  <a:pt x="2297176" y="2024543"/>
                  <a:pt x="2299554" y="1960208"/>
                  <a:pt x="2302769" y="1895912"/>
                </a:cubicBezTo>
                <a:cubicBezTo>
                  <a:pt x="2307112" y="1809049"/>
                  <a:pt x="2313741" y="1714553"/>
                  <a:pt x="2319547" y="1627465"/>
                </a:cubicBezTo>
                <a:cubicBezTo>
                  <a:pt x="2316356" y="1611511"/>
                  <a:pt x="2311368" y="1577550"/>
                  <a:pt x="2302769" y="1560353"/>
                </a:cubicBezTo>
                <a:cubicBezTo>
                  <a:pt x="2298260" y="1551335"/>
                  <a:pt x="2290500" y="1544204"/>
                  <a:pt x="2285991" y="1535186"/>
                </a:cubicBezTo>
                <a:cubicBezTo>
                  <a:pt x="2282036" y="1527277"/>
                  <a:pt x="2281557" y="1517928"/>
                  <a:pt x="2277602" y="1510019"/>
                </a:cubicBezTo>
                <a:cubicBezTo>
                  <a:pt x="2273093" y="1501001"/>
                  <a:pt x="2265333" y="1493870"/>
                  <a:pt x="2260824" y="1484852"/>
                </a:cubicBezTo>
                <a:cubicBezTo>
                  <a:pt x="2256869" y="1476943"/>
                  <a:pt x="2255918" y="1467813"/>
                  <a:pt x="2252435" y="1459685"/>
                </a:cubicBezTo>
                <a:cubicBezTo>
                  <a:pt x="2247509" y="1448191"/>
                  <a:pt x="2240301" y="1437740"/>
                  <a:pt x="2235657" y="1426129"/>
                </a:cubicBezTo>
                <a:cubicBezTo>
                  <a:pt x="2229089" y="1409708"/>
                  <a:pt x="2224472" y="1392573"/>
                  <a:pt x="2218879" y="1375795"/>
                </a:cubicBezTo>
                <a:cubicBezTo>
                  <a:pt x="2216083" y="1367406"/>
                  <a:pt x="2215395" y="1357986"/>
                  <a:pt x="2210490" y="1350628"/>
                </a:cubicBezTo>
                <a:lnTo>
                  <a:pt x="2193712" y="1325461"/>
                </a:lnTo>
                <a:cubicBezTo>
                  <a:pt x="2182416" y="1257682"/>
                  <a:pt x="2190702" y="1291264"/>
                  <a:pt x="2168545" y="1224793"/>
                </a:cubicBezTo>
                <a:cubicBezTo>
                  <a:pt x="2165749" y="1216404"/>
                  <a:pt x="2165061" y="1206984"/>
                  <a:pt x="2160156" y="1199626"/>
                </a:cubicBezTo>
                <a:lnTo>
                  <a:pt x="2109822" y="1124125"/>
                </a:lnTo>
                <a:lnTo>
                  <a:pt x="2093044" y="1098958"/>
                </a:lnTo>
                <a:cubicBezTo>
                  <a:pt x="2087451" y="1090569"/>
                  <a:pt x="2084655" y="1079384"/>
                  <a:pt x="2076266" y="1073791"/>
                </a:cubicBezTo>
                <a:lnTo>
                  <a:pt x="2051099" y="1057013"/>
                </a:lnTo>
                <a:cubicBezTo>
                  <a:pt x="2048303" y="1048624"/>
                  <a:pt x="2048234" y="1038751"/>
                  <a:pt x="2042710" y="1031846"/>
                </a:cubicBezTo>
                <a:cubicBezTo>
                  <a:pt x="2036412" y="1023973"/>
                  <a:pt x="2025288" y="1021523"/>
                  <a:pt x="2017543" y="1015068"/>
                </a:cubicBezTo>
                <a:cubicBezTo>
                  <a:pt x="2008429" y="1007473"/>
                  <a:pt x="2000765" y="998290"/>
                  <a:pt x="1992376" y="989901"/>
                </a:cubicBezTo>
                <a:cubicBezTo>
                  <a:pt x="1976044" y="940906"/>
                  <a:pt x="1996765" y="985901"/>
                  <a:pt x="1958820" y="947956"/>
                </a:cubicBezTo>
                <a:cubicBezTo>
                  <a:pt x="1902893" y="892029"/>
                  <a:pt x="1983987" y="950752"/>
                  <a:pt x="1916875" y="906011"/>
                </a:cubicBezTo>
                <a:cubicBezTo>
                  <a:pt x="1872134" y="838899"/>
                  <a:pt x="1930857" y="919993"/>
                  <a:pt x="1874930" y="864066"/>
                </a:cubicBezTo>
                <a:cubicBezTo>
                  <a:pt x="1836985" y="826121"/>
                  <a:pt x="1881980" y="846842"/>
                  <a:pt x="1832985" y="830510"/>
                </a:cubicBezTo>
                <a:cubicBezTo>
                  <a:pt x="1827392" y="822121"/>
                  <a:pt x="1823795" y="811983"/>
                  <a:pt x="1816207" y="805344"/>
                </a:cubicBezTo>
                <a:cubicBezTo>
                  <a:pt x="1801031" y="792066"/>
                  <a:pt x="1782651" y="782973"/>
                  <a:pt x="1765873" y="771788"/>
                </a:cubicBezTo>
                <a:lnTo>
                  <a:pt x="1690372" y="721454"/>
                </a:lnTo>
                <a:cubicBezTo>
                  <a:pt x="1681983" y="715861"/>
                  <a:pt x="1674770" y="707864"/>
                  <a:pt x="1665205" y="704676"/>
                </a:cubicBezTo>
                <a:lnTo>
                  <a:pt x="1614871" y="687898"/>
                </a:lnTo>
                <a:cubicBezTo>
                  <a:pt x="1606482" y="682305"/>
                  <a:pt x="1598723" y="675629"/>
                  <a:pt x="1589705" y="671120"/>
                </a:cubicBezTo>
                <a:cubicBezTo>
                  <a:pt x="1568575" y="660555"/>
                  <a:pt x="1534455" y="658024"/>
                  <a:pt x="1514204" y="654342"/>
                </a:cubicBezTo>
                <a:cubicBezTo>
                  <a:pt x="1500175" y="651791"/>
                  <a:pt x="1486092" y="649411"/>
                  <a:pt x="1472259" y="645953"/>
                </a:cubicBezTo>
                <a:cubicBezTo>
                  <a:pt x="1463680" y="643808"/>
                  <a:pt x="1455724" y="639482"/>
                  <a:pt x="1447092" y="637564"/>
                </a:cubicBezTo>
                <a:cubicBezTo>
                  <a:pt x="1430488" y="633874"/>
                  <a:pt x="1413260" y="633300"/>
                  <a:pt x="1396758" y="629175"/>
                </a:cubicBezTo>
                <a:cubicBezTo>
                  <a:pt x="1379600" y="624886"/>
                  <a:pt x="1363766" y="615865"/>
                  <a:pt x="1346424" y="612397"/>
                </a:cubicBezTo>
                <a:lnTo>
                  <a:pt x="1262534" y="595619"/>
                </a:lnTo>
                <a:cubicBezTo>
                  <a:pt x="1240717" y="591256"/>
                  <a:pt x="1190745" y="580792"/>
                  <a:pt x="1170255" y="578841"/>
                </a:cubicBezTo>
                <a:cubicBezTo>
                  <a:pt x="1128406" y="574855"/>
                  <a:pt x="1086300" y="574094"/>
                  <a:pt x="1044420" y="570452"/>
                </a:cubicBezTo>
                <a:cubicBezTo>
                  <a:pt x="959504" y="563068"/>
                  <a:pt x="986142" y="560739"/>
                  <a:pt x="893418" y="545285"/>
                </a:cubicBezTo>
                <a:cubicBezTo>
                  <a:pt x="876640" y="542489"/>
                  <a:pt x="859586" y="541021"/>
                  <a:pt x="843084" y="536896"/>
                </a:cubicBezTo>
                <a:cubicBezTo>
                  <a:pt x="825926" y="532607"/>
                  <a:pt x="809908" y="524407"/>
                  <a:pt x="792750" y="520118"/>
                </a:cubicBezTo>
                <a:cubicBezTo>
                  <a:pt x="742036" y="507440"/>
                  <a:pt x="770132" y="515375"/>
                  <a:pt x="708860" y="494951"/>
                </a:cubicBezTo>
                <a:cubicBezTo>
                  <a:pt x="708859" y="494951"/>
                  <a:pt x="658528" y="478174"/>
                  <a:pt x="658527" y="478173"/>
                </a:cubicBezTo>
                <a:lnTo>
                  <a:pt x="608193" y="444617"/>
                </a:lnTo>
                <a:cubicBezTo>
                  <a:pt x="599804" y="439024"/>
                  <a:pt x="590155" y="434968"/>
                  <a:pt x="583026" y="427839"/>
                </a:cubicBezTo>
                <a:cubicBezTo>
                  <a:pt x="550730" y="395543"/>
                  <a:pt x="567730" y="409253"/>
                  <a:pt x="532692" y="385894"/>
                </a:cubicBezTo>
                <a:cubicBezTo>
                  <a:pt x="487951" y="318782"/>
                  <a:pt x="546674" y="399876"/>
                  <a:pt x="490747" y="343949"/>
                </a:cubicBezTo>
                <a:cubicBezTo>
                  <a:pt x="483618" y="336820"/>
                  <a:pt x="480424" y="326527"/>
                  <a:pt x="473969" y="318782"/>
                </a:cubicBezTo>
                <a:cubicBezTo>
                  <a:pt x="466374" y="309668"/>
                  <a:pt x="457191" y="302004"/>
                  <a:pt x="448802" y="293615"/>
                </a:cubicBezTo>
                <a:cubicBezTo>
                  <a:pt x="446006" y="285226"/>
                  <a:pt x="444368" y="276357"/>
                  <a:pt x="440413" y="268448"/>
                </a:cubicBezTo>
                <a:cubicBezTo>
                  <a:pt x="435904" y="259430"/>
                  <a:pt x="427730" y="252494"/>
                  <a:pt x="423635" y="243281"/>
                </a:cubicBezTo>
                <a:cubicBezTo>
                  <a:pt x="416452" y="227120"/>
                  <a:pt x="412450" y="209725"/>
                  <a:pt x="406857" y="192947"/>
                </a:cubicBezTo>
                <a:lnTo>
                  <a:pt x="398468" y="167780"/>
                </a:lnTo>
                <a:cubicBezTo>
                  <a:pt x="386682" y="61707"/>
                  <a:pt x="390079" y="117601"/>
                  <a:pt x="390079" y="0"/>
                </a:cubicBezTo>
                <a:lnTo>
                  <a:pt x="12574" y="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graphicFrame>
        <p:nvGraphicFramePr>
          <p:cNvPr id="13" name="Table 13">
            <a:extLst>
              <a:ext uri="{FF2B5EF4-FFF2-40B4-BE49-F238E27FC236}">
                <a16:creationId xmlns:a16="http://schemas.microsoft.com/office/drawing/2014/main" id="{688AB38C-ABC8-4BCE-A472-4E46E0223454}"/>
              </a:ext>
            </a:extLst>
          </p:cNvPr>
          <p:cNvGraphicFramePr>
            <a:graphicFrameLocks noGrp="1"/>
          </p:cNvGraphicFramePr>
          <p:nvPr/>
        </p:nvGraphicFramePr>
        <p:xfrm>
          <a:off x="8634718" y="1476461"/>
          <a:ext cx="3124200" cy="46939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4146355189"/>
                    </a:ext>
                  </a:extLst>
                </a:gridCol>
                <a:gridCol w="208280">
                  <a:extLst>
                    <a:ext uri="{9D8B030D-6E8A-4147-A177-3AD203B41FA5}">
                      <a16:colId xmlns:a16="http://schemas.microsoft.com/office/drawing/2014/main" val="1875269168"/>
                    </a:ext>
                  </a:extLst>
                </a:gridCol>
                <a:gridCol w="208280">
                  <a:extLst>
                    <a:ext uri="{9D8B030D-6E8A-4147-A177-3AD203B41FA5}">
                      <a16:colId xmlns:a16="http://schemas.microsoft.com/office/drawing/2014/main" val="274166397"/>
                    </a:ext>
                  </a:extLst>
                </a:gridCol>
                <a:gridCol w="208280">
                  <a:extLst>
                    <a:ext uri="{9D8B030D-6E8A-4147-A177-3AD203B41FA5}">
                      <a16:colId xmlns:a16="http://schemas.microsoft.com/office/drawing/2014/main" val="382263358"/>
                    </a:ext>
                  </a:extLst>
                </a:gridCol>
                <a:gridCol w="208280">
                  <a:extLst>
                    <a:ext uri="{9D8B030D-6E8A-4147-A177-3AD203B41FA5}">
                      <a16:colId xmlns:a16="http://schemas.microsoft.com/office/drawing/2014/main" val="719884313"/>
                    </a:ext>
                  </a:extLst>
                </a:gridCol>
                <a:gridCol w="208280">
                  <a:extLst>
                    <a:ext uri="{9D8B030D-6E8A-4147-A177-3AD203B41FA5}">
                      <a16:colId xmlns:a16="http://schemas.microsoft.com/office/drawing/2014/main" val="1703111781"/>
                    </a:ext>
                  </a:extLst>
                </a:gridCol>
                <a:gridCol w="208280">
                  <a:extLst>
                    <a:ext uri="{9D8B030D-6E8A-4147-A177-3AD203B41FA5}">
                      <a16:colId xmlns:a16="http://schemas.microsoft.com/office/drawing/2014/main" val="3597234599"/>
                    </a:ext>
                  </a:extLst>
                </a:gridCol>
                <a:gridCol w="208280">
                  <a:extLst>
                    <a:ext uri="{9D8B030D-6E8A-4147-A177-3AD203B41FA5}">
                      <a16:colId xmlns:a16="http://schemas.microsoft.com/office/drawing/2014/main" val="4247938518"/>
                    </a:ext>
                  </a:extLst>
                </a:gridCol>
                <a:gridCol w="208280">
                  <a:extLst>
                    <a:ext uri="{9D8B030D-6E8A-4147-A177-3AD203B41FA5}">
                      <a16:colId xmlns:a16="http://schemas.microsoft.com/office/drawing/2014/main" val="3572507863"/>
                    </a:ext>
                  </a:extLst>
                </a:gridCol>
                <a:gridCol w="208280">
                  <a:extLst>
                    <a:ext uri="{9D8B030D-6E8A-4147-A177-3AD203B41FA5}">
                      <a16:colId xmlns:a16="http://schemas.microsoft.com/office/drawing/2014/main" val="4105081549"/>
                    </a:ext>
                  </a:extLst>
                </a:gridCol>
                <a:gridCol w="208280">
                  <a:extLst>
                    <a:ext uri="{9D8B030D-6E8A-4147-A177-3AD203B41FA5}">
                      <a16:colId xmlns:a16="http://schemas.microsoft.com/office/drawing/2014/main" val="3930480053"/>
                    </a:ext>
                  </a:extLst>
                </a:gridCol>
                <a:gridCol w="208280">
                  <a:extLst>
                    <a:ext uri="{9D8B030D-6E8A-4147-A177-3AD203B41FA5}">
                      <a16:colId xmlns:a16="http://schemas.microsoft.com/office/drawing/2014/main" val="1810832287"/>
                    </a:ext>
                  </a:extLst>
                </a:gridCol>
                <a:gridCol w="208280">
                  <a:extLst>
                    <a:ext uri="{9D8B030D-6E8A-4147-A177-3AD203B41FA5}">
                      <a16:colId xmlns:a16="http://schemas.microsoft.com/office/drawing/2014/main" val="3834116817"/>
                    </a:ext>
                  </a:extLst>
                </a:gridCol>
                <a:gridCol w="208280">
                  <a:extLst>
                    <a:ext uri="{9D8B030D-6E8A-4147-A177-3AD203B41FA5}">
                      <a16:colId xmlns:a16="http://schemas.microsoft.com/office/drawing/2014/main" val="1623191939"/>
                    </a:ext>
                  </a:extLst>
                </a:gridCol>
                <a:gridCol w="208280">
                  <a:extLst>
                    <a:ext uri="{9D8B030D-6E8A-4147-A177-3AD203B41FA5}">
                      <a16:colId xmlns:a16="http://schemas.microsoft.com/office/drawing/2014/main" val="480637051"/>
                    </a:ext>
                  </a:extLst>
                </a:gridCol>
              </a:tblGrid>
              <a:tr h="186059">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916903259"/>
                  </a:ext>
                </a:extLst>
              </a:tr>
              <a:tr h="186059">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219029606"/>
                  </a:ext>
                </a:extLst>
              </a:tr>
              <a:tr h="186059">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71321721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037711601"/>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130442348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303346037"/>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46426027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84272322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51570395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073780237"/>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931663203"/>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737582155"/>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53638483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21212399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96446432"/>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802676890"/>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3845849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2306311801"/>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3639394638"/>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330661616"/>
                  </a:ext>
                </a:extLst>
              </a:tr>
              <a:tr h="186059">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864079932"/>
                  </a:ext>
                </a:extLst>
              </a:tr>
              <a:tr h="186059">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49446819"/>
                  </a:ext>
                </a:extLst>
              </a:tr>
            </a:tbl>
          </a:graphicData>
        </a:graphic>
      </p:graphicFrame>
      <p:pic>
        <p:nvPicPr>
          <p:cNvPr id="10" name="Picture 9">
            <a:extLst>
              <a:ext uri="{FF2B5EF4-FFF2-40B4-BE49-F238E27FC236}">
                <a16:creationId xmlns:a16="http://schemas.microsoft.com/office/drawing/2014/main" id="{3E1DCA3C-7D37-4D1C-B5CF-697DA0934370}"/>
              </a:ext>
            </a:extLst>
          </p:cNvPr>
          <p:cNvPicPr>
            <a:picLocks noChangeAspect="1"/>
          </p:cNvPicPr>
          <p:nvPr/>
        </p:nvPicPr>
        <p:blipFill>
          <a:blip r:embed="rId2">
            <a:alphaModFix amt="50000"/>
          </a:blip>
          <a:stretch>
            <a:fillRect/>
          </a:stretch>
        </p:blipFill>
        <p:spPr>
          <a:xfrm rot="7861717">
            <a:off x="10001036" y="4001437"/>
            <a:ext cx="1164068" cy="531622"/>
          </a:xfrm>
          <a:prstGeom prst="rect">
            <a:avLst/>
          </a:prstGeom>
        </p:spPr>
      </p:pic>
      <p:sp>
        <p:nvSpPr>
          <p:cNvPr id="11" name="Oval 10">
            <a:extLst>
              <a:ext uri="{FF2B5EF4-FFF2-40B4-BE49-F238E27FC236}">
                <a16:creationId xmlns:a16="http://schemas.microsoft.com/office/drawing/2014/main" id="{F5FFC4F1-84A3-4050-B8B3-7723408B95BA}"/>
              </a:ext>
            </a:extLst>
          </p:cNvPr>
          <p:cNvSpPr/>
          <p:nvPr/>
        </p:nvSpPr>
        <p:spPr>
          <a:xfrm>
            <a:off x="10583070" y="2659224"/>
            <a:ext cx="92371" cy="93307"/>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DD03211-1274-4F41-857D-E11B2F8B86B9}"/>
              </a:ext>
            </a:extLst>
          </p:cNvPr>
          <p:cNvSpPr/>
          <p:nvPr/>
        </p:nvSpPr>
        <p:spPr>
          <a:xfrm>
            <a:off x="9958784" y="5582816"/>
            <a:ext cx="92371" cy="93307"/>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EB3EF5A-8D97-4CDB-A2C1-176D4673B778}"/>
              </a:ext>
            </a:extLst>
          </p:cNvPr>
          <p:cNvSpPr txBox="1"/>
          <p:nvPr/>
        </p:nvSpPr>
        <p:spPr>
          <a:xfrm>
            <a:off x="8372600" y="6226078"/>
            <a:ext cx="1816523" cy="307777"/>
          </a:xfrm>
          <a:prstGeom prst="rect">
            <a:avLst/>
          </a:prstGeom>
          <a:noFill/>
        </p:spPr>
        <p:txBody>
          <a:bodyPr wrap="none" rtlCol="0">
            <a:spAutoFit/>
          </a:bodyPr>
          <a:lstStyle/>
          <a:p>
            <a:r>
              <a:rPr lang="en-GB" sz="1400" dirty="0">
                <a:solidFill>
                  <a:schemeClr val="tx1">
                    <a:lumMod val="75000"/>
                    <a:lumOff val="25000"/>
                  </a:schemeClr>
                </a:solidFill>
                <a:latin typeface="Arial" panose="020B0604020202020204" pitchFamily="34" charset="0"/>
                <a:cs typeface="Arial" panose="020B0604020202020204" pitchFamily="34" charset="0"/>
              </a:rPr>
              <a:t>In situ data locations</a:t>
            </a:r>
          </a:p>
        </p:txBody>
      </p:sp>
      <p:sp>
        <p:nvSpPr>
          <p:cNvPr id="17" name="TextBox 16">
            <a:extLst>
              <a:ext uri="{FF2B5EF4-FFF2-40B4-BE49-F238E27FC236}">
                <a16:creationId xmlns:a16="http://schemas.microsoft.com/office/drawing/2014/main" id="{FD606DBF-2E31-4083-9289-F8EEC55B893D}"/>
              </a:ext>
            </a:extLst>
          </p:cNvPr>
          <p:cNvSpPr txBox="1"/>
          <p:nvPr/>
        </p:nvSpPr>
        <p:spPr>
          <a:xfrm>
            <a:off x="10464931" y="6226078"/>
            <a:ext cx="1417376" cy="307777"/>
          </a:xfrm>
          <a:prstGeom prst="rect">
            <a:avLst/>
          </a:prstGeom>
          <a:noFill/>
        </p:spPr>
        <p:txBody>
          <a:bodyPr wrap="none" rtlCol="0">
            <a:spAutoFit/>
          </a:bodyPr>
          <a:lstStyle/>
          <a:p>
            <a:r>
              <a:rPr lang="en-GB" sz="1400" dirty="0">
                <a:solidFill>
                  <a:schemeClr val="tx1">
                    <a:lumMod val="75000"/>
                    <a:lumOff val="25000"/>
                  </a:schemeClr>
                </a:solidFill>
                <a:latin typeface="Arial" panose="020B0604020202020204" pitchFamily="34" charset="0"/>
                <a:cs typeface="Arial" panose="020B0604020202020204" pitchFamily="34" charset="0"/>
              </a:rPr>
              <a:t>Drone data grid</a:t>
            </a:r>
          </a:p>
        </p:txBody>
      </p:sp>
      <p:sp>
        <p:nvSpPr>
          <p:cNvPr id="18" name="TextBox 17">
            <a:extLst>
              <a:ext uri="{FF2B5EF4-FFF2-40B4-BE49-F238E27FC236}">
                <a16:creationId xmlns:a16="http://schemas.microsoft.com/office/drawing/2014/main" id="{0DBC8A4F-1FF4-4CE8-800C-06819C1B91A3}"/>
              </a:ext>
            </a:extLst>
          </p:cNvPr>
          <p:cNvSpPr txBox="1"/>
          <p:nvPr/>
        </p:nvSpPr>
        <p:spPr>
          <a:xfrm>
            <a:off x="7759906" y="1131745"/>
            <a:ext cx="1568058" cy="307777"/>
          </a:xfrm>
          <a:prstGeom prst="rect">
            <a:avLst/>
          </a:prstGeom>
          <a:noFill/>
        </p:spPr>
        <p:txBody>
          <a:bodyPr wrap="none" rtlCol="0">
            <a:spAutoFit/>
          </a:bodyPr>
          <a:lstStyle/>
          <a:p>
            <a:r>
              <a:rPr lang="en-GB" sz="1400" dirty="0">
                <a:solidFill>
                  <a:schemeClr val="tx1">
                    <a:lumMod val="75000"/>
                    <a:lumOff val="25000"/>
                  </a:schemeClr>
                </a:solidFill>
                <a:latin typeface="Arial" panose="020B0604020202020204" pitchFamily="34" charset="0"/>
                <a:cs typeface="Arial" panose="020B0604020202020204" pitchFamily="34" charset="0"/>
              </a:rPr>
              <a:t>Satellite data grid</a:t>
            </a:r>
          </a:p>
        </p:txBody>
      </p:sp>
      <p:cxnSp>
        <p:nvCxnSpPr>
          <p:cNvPr id="23" name="Straight Arrow Connector 22">
            <a:extLst>
              <a:ext uri="{FF2B5EF4-FFF2-40B4-BE49-F238E27FC236}">
                <a16:creationId xmlns:a16="http://schemas.microsoft.com/office/drawing/2014/main" id="{FD8DC9B9-5F30-4EA8-A21E-3D7101721F1D}"/>
              </a:ext>
            </a:extLst>
          </p:cNvPr>
          <p:cNvCxnSpPr>
            <a:cxnSpLocks/>
            <a:stCxn id="18" idx="2"/>
          </p:cNvCxnSpPr>
          <p:nvPr/>
        </p:nvCxnSpPr>
        <p:spPr>
          <a:xfrm>
            <a:off x="8543935" y="1439522"/>
            <a:ext cx="245989" cy="2349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85491A-D699-474C-A7BC-4E2E37F47122}"/>
              </a:ext>
            </a:extLst>
          </p:cNvPr>
          <p:cNvCxnSpPr>
            <a:cxnSpLocks/>
            <a:stCxn id="16" idx="0"/>
            <a:endCxn id="14" idx="3"/>
          </p:cNvCxnSpPr>
          <p:nvPr/>
        </p:nvCxnSpPr>
        <p:spPr>
          <a:xfrm flipV="1">
            <a:off x="9280862" y="5662459"/>
            <a:ext cx="691449" cy="56361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2082E58-7AD3-416D-BC20-F3F942D6B630}"/>
              </a:ext>
            </a:extLst>
          </p:cNvPr>
          <p:cNvCxnSpPr>
            <a:cxnSpLocks/>
            <a:stCxn id="16" idx="0"/>
            <a:endCxn id="11" idx="2"/>
          </p:cNvCxnSpPr>
          <p:nvPr/>
        </p:nvCxnSpPr>
        <p:spPr>
          <a:xfrm flipV="1">
            <a:off x="9280862" y="2705878"/>
            <a:ext cx="1302208" cy="352020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51C69B-A171-48CF-8506-0BF9639F30C2}"/>
              </a:ext>
            </a:extLst>
          </p:cNvPr>
          <p:cNvCxnSpPr>
            <a:cxnSpLocks/>
            <a:stCxn id="17" idx="0"/>
          </p:cNvCxnSpPr>
          <p:nvPr/>
        </p:nvCxnSpPr>
        <p:spPr>
          <a:xfrm flipH="1" flipV="1">
            <a:off x="10417809" y="4721290"/>
            <a:ext cx="755810" cy="150478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drawing&#10;&#10;Description automatically generated">
            <a:extLst>
              <a:ext uri="{FF2B5EF4-FFF2-40B4-BE49-F238E27FC236}">
                <a16:creationId xmlns:a16="http://schemas.microsoft.com/office/drawing/2014/main" id="{D9AFE53E-F210-4FE0-847D-815CF3B8F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19" name="TextBox 18">
            <a:extLst>
              <a:ext uri="{FF2B5EF4-FFF2-40B4-BE49-F238E27FC236}">
                <a16:creationId xmlns:a16="http://schemas.microsoft.com/office/drawing/2014/main" id="{2BEA5D92-D12A-42C2-9CEE-FEC2919E7251}"/>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17</a:t>
            </a:r>
          </a:p>
        </p:txBody>
      </p:sp>
      <p:pic>
        <p:nvPicPr>
          <p:cNvPr id="20" name="Picture 4">
            <a:extLst>
              <a:ext uri="{FF2B5EF4-FFF2-40B4-BE49-F238E27FC236}">
                <a16:creationId xmlns:a16="http://schemas.microsoft.com/office/drawing/2014/main" id="{92245441-50DF-1D4F-8D4E-6103F1812AB2}"/>
              </a:ext>
            </a:extLst>
          </p:cNvPr>
          <p:cNvPicPr>
            <a:picLocks noChangeAspect="1" noChangeArrowheads="1"/>
          </p:cNvPicPr>
          <p:nvPr/>
        </p:nvPicPr>
        <p:blipFill>
          <a:blip r:embed="rId4">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2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2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20"/>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20"/>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20"/>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Extension to fusion of three datasets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2" y="1325563"/>
            <a:ext cx="11543951" cy="4351338"/>
          </a:xfrm>
        </p:spPr>
        <p:txBody>
          <a:bodyPr>
            <a:normAutofit/>
          </a:bodyPr>
          <a:lstStyle/>
          <a:p>
            <a:r>
              <a:rPr lang="en-GB" dirty="0">
                <a:latin typeface="Dante" panose="020B0604020202020204" pitchFamily="18" charset="0"/>
              </a:rPr>
              <a:t>The previous method fuses two datasets (in situ and satellite data), but drone data are also available on dense grids along the river</a:t>
            </a:r>
          </a:p>
          <a:p>
            <a:pPr>
              <a:buClr>
                <a:schemeClr val="tx1"/>
              </a:buClr>
            </a:pPr>
            <a:r>
              <a:rPr lang="en-GB" b="1" dirty="0">
                <a:solidFill>
                  <a:srgbClr val="003865"/>
                </a:solidFill>
                <a:latin typeface="Dante" panose="020B0604020202020204" pitchFamily="18" charset="0"/>
              </a:rPr>
              <a:t>Method 1:</a:t>
            </a:r>
            <a:r>
              <a:rPr lang="en-GB" dirty="0">
                <a:latin typeface="Dante" panose="020B0604020202020204" pitchFamily="18" charset="0"/>
              </a:rPr>
              <a:t> fuse satellite and drone data to form a prediction surface, then fuse this with the in situ data</a:t>
            </a:r>
          </a:p>
          <a:p>
            <a:endParaRPr lang="en-GB" sz="2400" dirty="0">
              <a:latin typeface="Dante" panose="020B0604020202020204" pitchFamily="18" charset="0"/>
            </a:endParaRPr>
          </a:p>
          <a:p>
            <a:endParaRPr lang="en-GB" sz="2400" dirty="0">
              <a:latin typeface="Dante" panose="020B0604020202020204" pitchFamily="18" charset="0"/>
            </a:endParaRPr>
          </a:p>
          <a:p>
            <a:endParaRPr lang="en-GB" sz="2400" dirty="0">
              <a:latin typeface="Dante" panose="020B0604020202020204" pitchFamily="18" charset="0"/>
            </a:endParaRPr>
          </a:p>
          <a:p>
            <a:pPr>
              <a:buClr>
                <a:schemeClr val="tx1"/>
              </a:buClr>
            </a:pPr>
            <a:r>
              <a:rPr lang="en-GB" b="1" dirty="0">
                <a:solidFill>
                  <a:srgbClr val="003865"/>
                </a:solidFill>
                <a:latin typeface="Dante" panose="020B0604020202020204" pitchFamily="18" charset="0"/>
              </a:rPr>
              <a:t>Method 2:</a:t>
            </a:r>
            <a:r>
              <a:rPr lang="en-GB" dirty="0">
                <a:latin typeface="Dante" panose="020B0604020202020204" pitchFamily="18" charset="0"/>
              </a:rPr>
              <a:t> fuse satellite, drone and in situ data together in a fully integrated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4E85D0-CD01-41D7-823C-6A37883E20C2}"/>
                  </a:ext>
                </a:extLst>
              </p:cNvPr>
              <p:cNvSpPr txBox="1"/>
              <p:nvPr/>
            </p:nvSpPr>
            <p:spPr>
              <a:xfrm>
                <a:off x="523875" y="3590925"/>
                <a:ext cx="5253939"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Satellite + Drone </a:t>
                </a:r>
                <a14:m>
                  <m:oMath xmlns:m="http://schemas.openxmlformats.org/officeDocument/2006/math">
                    <m:groupChr>
                      <m:groupChrPr>
                        <m:chr m:val="→"/>
                        <m:vertJc m:val="bot"/>
                        <m:ctrlPr>
                          <a:rPr lang="en-GB" i="1" smtClean="0">
                            <a:latin typeface="Cambria Math" panose="02040503050406030204" pitchFamily="18" charset="0"/>
                            <a:cs typeface="Arial" panose="020B0604020202020204" pitchFamily="34" charset="0"/>
                          </a:rPr>
                        </m:ctrlPr>
                      </m:groupChrPr>
                      <m:e>
                        <m:sSub>
                          <m:sSubPr>
                            <m:ctrlPr>
                              <a:rPr lang="en-GB" i="1" smtClean="0">
                                <a:latin typeface="Cambria Math" panose="02040503050406030204" pitchFamily="18" charset="0"/>
                                <a:cs typeface="Arial" panose="020B0604020202020204" pitchFamily="34" charset="0"/>
                              </a:rPr>
                            </m:ctrlPr>
                          </m:sSubPr>
                          <m:e>
                            <m:r>
                              <m:rPr>
                                <m:sty m:val="p"/>
                                <m:brk m:alnAt="2"/>
                              </m:rPr>
                              <a:rPr lang="en-GB">
                                <a:latin typeface="Cambria Math" panose="02040503050406030204" pitchFamily="18" charset="0"/>
                                <a:cs typeface="Arial" panose="020B0604020202020204" pitchFamily="34" charset="0"/>
                              </a:rPr>
                              <m:t>S</m:t>
                            </m:r>
                            <m:r>
                              <m:rPr>
                                <m:sty m:val="p"/>
                              </m:rPr>
                              <a:rPr lang="en-GB">
                                <a:latin typeface="Cambria Math" panose="02040503050406030204" pitchFamily="18" charset="0"/>
                                <a:cs typeface="Arial" panose="020B0604020202020204" pitchFamily="34" charset="0"/>
                              </a:rPr>
                              <m:t>tatistical</m:t>
                            </m:r>
                            <m:r>
                              <a:rPr lang="en-GB">
                                <a:latin typeface="Cambria Math" panose="02040503050406030204" pitchFamily="18" charset="0"/>
                                <a:cs typeface="Arial" panose="020B0604020202020204" pitchFamily="34" charset="0"/>
                              </a:rPr>
                              <m:t> </m:t>
                            </m:r>
                            <m:r>
                              <m:rPr>
                                <m:sty m:val="p"/>
                              </m:rPr>
                              <a:rPr lang="en-GB">
                                <a:latin typeface="Cambria Math" panose="02040503050406030204" pitchFamily="18" charset="0"/>
                                <a:cs typeface="Arial" panose="020B0604020202020204" pitchFamily="34" charset="0"/>
                              </a:rPr>
                              <m:t>downscaling</m:t>
                            </m:r>
                          </m:e>
                          <m:sub>
                            <m:r>
                              <a:rPr lang="en-GB" b="0" i="1" smtClean="0">
                                <a:latin typeface="Cambria Math" panose="02040503050406030204" pitchFamily="18" charset="0"/>
                                <a:cs typeface="Arial" panose="020B0604020202020204" pitchFamily="34" charset="0"/>
                              </a:rPr>
                              <m:t>1</m:t>
                            </m:r>
                          </m:sub>
                        </m:sSub>
                      </m:e>
                    </m:groupChr>
                  </m:oMath>
                </a14:m>
                <a:r>
                  <a:rPr lang="en-GB" dirty="0">
                    <a:latin typeface="Arial" panose="020B0604020202020204" pitchFamily="34" charset="0"/>
                    <a:cs typeface="Arial" panose="020B0604020202020204" pitchFamily="34" charset="0"/>
                  </a:rPr>
                  <a:t> Predictions</a:t>
                </a:r>
                <a:r>
                  <a:rPr lang="en-GB" baseline="-25000" dirty="0">
                    <a:latin typeface="Arial" panose="020B0604020202020204" pitchFamily="34" charset="0"/>
                    <a:cs typeface="Arial" panose="020B0604020202020204" pitchFamily="34" charset="0"/>
                  </a:rPr>
                  <a:t>1</a:t>
                </a:r>
                <a:endParaRPr lang="en-GB"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D44E85D0-CD01-41D7-823C-6A37883E20C2}"/>
                  </a:ext>
                </a:extLst>
              </p:cNvPr>
              <p:cNvSpPr txBox="1">
                <a:spLocks noRot="1" noChangeAspect="1" noMove="1" noResize="1" noEditPoints="1" noAdjustHandles="1" noChangeArrowheads="1" noChangeShapeType="1" noTextEdit="1"/>
              </p:cNvSpPr>
              <p:nvPr/>
            </p:nvSpPr>
            <p:spPr>
              <a:xfrm>
                <a:off x="523875" y="3590925"/>
                <a:ext cx="5253939" cy="477503"/>
              </a:xfrm>
              <a:prstGeom prst="rect">
                <a:avLst/>
              </a:prstGeom>
              <a:blipFill>
                <a:blip r:embed="rId2"/>
                <a:stretch>
                  <a:fillRect l="-926" b="-18750"/>
                </a:stretch>
              </a:blipFill>
              <a:ln>
                <a:solidFill>
                  <a:schemeClr val="bg2">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254719-170E-4DFD-8D4C-E7F8B61B5019}"/>
                  </a:ext>
                </a:extLst>
              </p:cNvPr>
              <p:cNvSpPr txBox="1"/>
              <p:nvPr/>
            </p:nvSpPr>
            <p:spPr>
              <a:xfrm>
                <a:off x="5981971" y="3581400"/>
                <a:ext cx="5601790"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Predictions</a:t>
                </a:r>
                <a:r>
                  <a:rPr lang="en-GB" baseline="-25000" dirty="0">
                    <a:latin typeface="Arial" panose="020B0604020202020204" pitchFamily="34" charset="0"/>
                    <a:cs typeface="Arial" panose="020B0604020202020204" pitchFamily="34" charset="0"/>
                  </a:rPr>
                  <a:t>1</a:t>
                </a:r>
                <a:r>
                  <a:rPr lang="en-GB" dirty="0">
                    <a:latin typeface="Arial" panose="020B0604020202020204" pitchFamily="34" charset="0"/>
                    <a:cs typeface="Arial" panose="020B0604020202020204" pitchFamily="34" charset="0"/>
                  </a:rPr>
                  <a:t> + In situ </a:t>
                </a:r>
                <a14:m>
                  <m:oMath xmlns:m="http://schemas.openxmlformats.org/officeDocument/2006/math">
                    <m:groupChr>
                      <m:groupChrPr>
                        <m:chr m:val="→"/>
                        <m:vertJc m:val="bot"/>
                        <m:ctrlPr>
                          <a:rPr lang="en-GB" i="1">
                            <a:latin typeface="Cambria Math" panose="02040503050406030204" pitchFamily="18" charset="0"/>
                            <a:cs typeface="Arial" panose="020B0604020202020204" pitchFamily="34" charset="0"/>
                          </a:rPr>
                        </m:ctrlPr>
                      </m:groupChrPr>
                      <m:e>
                        <m:sSub>
                          <m:sSubPr>
                            <m:ctrlPr>
                              <a:rPr lang="en-GB" i="1">
                                <a:latin typeface="Cambria Math" panose="02040503050406030204" pitchFamily="18" charset="0"/>
                                <a:cs typeface="Arial" panose="020B0604020202020204" pitchFamily="34" charset="0"/>
                              </a:rPr>
                            </m:ctrlPr>
                          </m:sSubPr>
                          <m:e>
                            <m:r>
                              <m:rPr>
                                <m:sty m:val="p"/>
                                <m:brk m:alnAt="2"/>
                              </m:rPr>
                              <a:rPr lang="en-GB">
                                <a:latin typeface="Cambria Math" panose="02040503050406030204" pitchFamily="18" charset="0"/>
                                <a:cs typeface="Arial" panose="020B0604020202020204" pitchFamily="34" charset="0"/>
                              </a:rPr>
                              <m:t>S</m:t>
                            </m:r>
                            <m:r>
                              <m:rPr>
                                <m:sty m:val="p"/>
                              </m:rPr>
                              <a:rPr lang="en-GB">
                                <a:latin typeface="Cambria Math" panose="02040503050406030204" pitchFamily="18" charset="0"/>
                                <a:cs typeface="Arial" panose="020B0604020202020204" pitchFamily="34" charset="0"/>
                              </a:rPr>
                              <m:t>tatistical</m:t>
                            </m:r>
                            <m:r>
                              <a:rPr lang="en-GB">
                                <a:latin typeface="Cambria Math" panose="02040503050406030204" pitchFamily="18" charset="0"/>
                                <a:cs typeface="Arial" panose="020B0604020202020204" pitchFamily="34" charset="0"/>
                              </a:rPr>
                              <m:t> </m:t>
                            </m:r>
                            <m:r>
                              <m:rPr>
                                <m:sty m:val="p"/>
                              </m:rPr>
                              <a:rPr lang="en-GB">
                                <a:latin typeface="Cambria Math" panose="02040503050406030204" pitchFamily="18" charset="0"/>
                                <a:cs typeface="Arial" panose="020B0604020202020204" pitchFamily="34" charset="0"/>
                              </a:rPr>
                              <m:t>downscaling</m:t>
                            </m:r>
                          </m:e>
                          <m:sub>
                            <m:r>
                              <a:rPr lang="en-GB" b="0" i="1" smtClean="0">
                                <a:latin typeface="Cambria Math" panose="02040503050406030204" pitchFamily="18" charset="0"/>
                                <a:cs typeface="Arial" panose="020B0604020202020204" pitchFamily="34" charset="0"/>
                              </a:rPr>
                              <m:t>2</m:t>
                            </m:r>
                          </m:sub>
                        </m:sSub>
                      </m:e>
                    </m:groupChr>
                  </m:oMath>
                </a14:m>
                <a:r>
                  <a:rPr lang="en-GB" dirty="0">
                    <a:latin typeface="Arial" panose="020B0604020202020204" pitchFamily="34" charset="0"/>
                    <a:cs typeface="Arial" panose="020B0604020202020204" pitchFamily="34" charset="0"/>
                  </a:rPr>
                  <a:t> Predictions</a:t>
                </a:r>
                <a:r>
                  <a:rPr lang="en-GB" baseline="-25000" dirty="0">
                    <a:latin typeface="Arial" panose="020B0604020202020204" pitchFamily="34" charset="0"/>
                    <a:cs typeface="Arial" panose="020B0604020202020204" pitchFamily="34" charset="0"/>
                  </a:rPr>
                  <a:t>2</a:t>
                </a:r>
                <a:endParaRPr lang="en-GB" dirty="0">
                  <a:latin typeface="Arial" panose="020B0604020202020204" pitchFamily="34" charset="0"/>
                  <a:cs typeface="Arial" panose="020B0604020202020204" pitchFamily="34" charset="0"/>
                </a:endParaRPr>
              </a:p>
            </p:txBody>
          </p:sp>
        </mc:Choice>
        <mc:Fallback xmlns="">
          <p:sp>
            <p:nvSpPr>
              <p:cNvPr id="21" name="TextBox 20">
                <a:extLst>
                  <a:ext uri="{FF2B5EF4-FFF2-40B4-BE49-F238E27FC236}">
                    <a16:creationId xmlns:a16="http://schemas.microsoft.com/office/drawing/2014/main" id="{6E254719-170E-4DFD-8D4C-E7F8B61B5019}"/>
                  </a:ext>
                </a:extLst>
              </p:cNvPr>
              <p:cNvSpPr txBox="1">
                <a:spLocks noRot="1" noChangeAspect="1" noMove="1" noResize="1" noEditPoints="1" noAdjustHandles="1" noChangeArrowheads="1" noChangeShapeType="1" noTextEdit="1"/>
              </p:cNvSpPr>
              <p:nvPr/>
            </p:nvSpPr>
            <p:spPr>
              <a:xfrm>
                <a:off x="5981971" y="3581400"/>
                <a:ext cx="5601790" cy="477503"/>
              </a:xfrm>
              <a:prstGeom prst="rect">
                <a:avLst/>
              </a:prstGeom>
              <a:blipFill>
                <a:blip r:embed="rId3"/>
                <a:stretch>
                  <a:fillRect l="-760" b="-17500"/>
                </a:stretch>
              </a:blipFill>
              <a:ln>
                <a:solidFill>
                  <a:schemeClr val="bg2">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FFFFC9-206B-4A5C-BCCF-DD5CC14FD000}"/>
                  </a:ext>
                </a:extLst>
              </p:cNvPr>
              <p:cNvSpPr txBox="1"/>
              <p:nvPr/>
            </p:nvSpPr>
            <p:spPr>
              <a:xfrm>
                <a:off x="2365436" y="5494673"/>
                <a:ext cx="7233070"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Satellite + Drone + In situ </a:t>
                </a:r>
                <a14:m>
                  <m:oMath xmlns:m="http://schemas.openxmlformats.org/officeDocument/2006/math">
                    <m:groupChr>
                      <m:groupChrPr>
                        <m:chr m:val="→"/>
                        <m:vertJc m:val="bot"/>
                        <m:ctrlPr>
                          <a:rPr lang="en-GB" i="1" smtClean="0">
                            <a:latin typeface="Cambria Math" panose="02040503050406030204" pitchFamily="18" charset="0"/>
                            <a:cs typeface="Arial" panose="020B0604020202020204" pitchFamily="34" charset="0"/>
                          </a:rPr>
                        </m:ctrlPr>
                      </m:groupChrPr>
                      <m:e>
                        <m:r>
                          <m:rPr>
                            <m:sty m:val="p"/>
                            <m:brk m:alnAt="2"/>
                          </m:rPr>
                          <a:rPr lang="en-GB" b="0" i="0" smtClean="0">
                            <a:latin typeface="Cambria Math" panose="02040503050406030204" pitchFamily="18" charset="0"/>
                            <a:cs typeface="Arial" panose="020B0604020202020204" pitchFamily="34" charset="0"/>
                          </a:rPr>
                          <m:t>F</m:t>
                        </m:r>
                        <m:r>
                          <m:rPr>
                            <m:sty m:val="p"/>
                          </m:rPr>
                          <a:rPr lang="en-GB" b="0" i="0" smtClean="0">
                            <a:latin typeface="Cambria Math" panose="02040503050406030204" pitchFamily="18" charset="0"/>
                            <a:cs typeface="Arial" panose="020B0604020202020204" pitchFamily="34" charset="0"/>
                          </a:rPr>
                          <m:t>ully</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integrated</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statistical</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downscaling</m:t>
                        </m:r>
                      </m:e>
                    </m:groupChr>
                  </m:oMath>
                </a14:m>
                <a:r>
                  <a:rPr lang="en-GB" dirty="0">
                    <a:latin typeface="Arial" panose="020B0604020202020204" pitchFamily="34" charset="0"/>
                    <a:cs typeface="Arial" panose="020B0604020202020204" pitchFamily="34" charset="0"/>
                  </a:rPr>
                  <a:t> Predictions</a:t>
                </a:r>
              </a:p>
            </p:txBody>
          </p:sp>
        </mc:Choice>
        <mc:Fallback xmlns="">
          <p:sp>
            <p:nvSpPr>
              <p:cNvPr id="22" name="TextBox 21">
                <a:extLst>
                  <a:ext uri="{FF2B5EF4-FFF2-40B4-BE49-F238E27FC236}">
                    <a16:creationId xmlns:a16="http://schemas.microsoft.com/office/drawing/2014/main" id="{B7FFFFC9-206B-4A5C-BCCF-DD5CC14FD000}"/>
                  </a:ext>
                </a:extLst>
              </p:cNvPr>
              <p:cNvSpPr txBox="1">
                <a:spLocks noRot="1" noChangeAspect="1" noMove="1" noResize="1" noEditPoints="1" noAdjustHandles="1" noChangeArrowheads="1" noChangeShapeType="1" noTextEdit="1"/>
              </p:cNvSpPr>
              <p:nvPr/>
            </p:nvSpPr>
            <p:spPr>
              <a:xfrm>
                <a:off x="2365436" y="5494673"/>
                <a:ext cx="7233070" cy="477503"/>
              </a:xfrm>
              <a:prstGeom prst="rect">
                <a:avLst/>
              </a:prstGeom>
              <a:blipFill>
                <a:blip r:embed="rId4"/>
                <a:stretch>
                  <a:fillRect l="-589" b="-17284"/>
                </a:stretch>
              </a:blipFill>
              <a:ln>
                <a:solidFill>
                  <a:schemeClr val="bg2">
                    <a:lumMod val="50000"/>
                  </a:schemeClr>
                </a:solidFill>
              </a:ln>
            </p:spPr>
            <p:txBody>
              <a:bodyPr/>
              <a:lstStyle/>
              <a:p>
                <a:r>
                  <a:rPr lang="en-GB">
                    <a:noFill/>
                  </a:rPr>
                  <a:t> </a:t>
                </a:r>
              </a:p>
            </p:txBody>
          </p:sp>
        </mc:Fallback>
      </mc:AlternateContent>
      <p:sp>
        <p:nvSpPr>
          <p:cNvPr id="23" name="TextBox 22">
            <a:extLst>
              <a:ext uri="{FF2B5EF4-FFF2-40B4-BE49-F238E27FC236}">
                <a16:creationId xmlns:a16="http://schemas.microsoft.com/office/drawing/2014/main" id="{79E4647C-DCB2-4D0B-92F1-9413C15597CA}"/>
              </a:ext>
            </a:extLst>
          </p:cNvPr>
          <p:cNvSpPr txBox="1"/>
          <p:nvPr/>
        </p:nvSpPr>
        <p:spPr>
          <a:xfrm>
            <a:off x="2750734" y="3242846"/>
            <a:ext cx="800219"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Step 1</a:t>
            </a:r>
          </a:p>
        </p:txBody>
      </p:sp>
      <p:sp>
        <p:nvSpPr>
          <p:cNvPr id="24" name="TextBox 23">
            <a:extLst>
              <a:ext uri="{FF2B5EF4-FFF2-40B4-BE49-F238E27FC236}">
                <a16:creationId xmlns:a16="http://schemas.microsoft.com/office/drawing/2014/main" id="{A0CAE333-6BF8-4A18-95B0-3A8B577D7D99}"/>
              </a:ext>
            </a:extLst>
          </p:cNvPr>
          <p:cNvSpPr txBox="1"/>
          <p:nvPr/>
        </p:nvSpPr>
        <p:spPr>
          <a:xfrm>
            <a:off x="8382756" y="3242846"/>
            <a:ext cx="800219"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Step 2</a:t>
            </a:r>
          </a:p>
        </p:txBody>
      </p:sp>
      <p:pic>
        <p:nvPicPr>
          <p:cNvPr id="10" name="Picture 9" descr="A picture containing drawing&#10;&#10;Description automatically generated">
            <a:extLst>
              <a:ext uri="{FF2B5EF4-FFF2-40B4-BE49-F238E27FC236}">
                <a16:creationId xmlns:a16="http://schemas.microsoft.com/office/drawing/2014/main" id="{87507B9C-A09E-40E5-A31A-821A102D47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12" name="TextBox 11">
            <a:extLst>
              <a:ext uri="{FF2B5EF4-FFF2-40B4-BE49-F238E27FC236}">
                <a16:creationId xmlns:a16="http://schemas.microsoft.com/office/drawing/2014/main" id="{FC80E2BF-52D7-4AA4-8280-5255B858C453}"/>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18</a:t>
            </a:r>
          </a:p>
        </p:txBody>
      </p:sp>
      <p:pic>
        <p:nvPicPr>
          <p:cNvPr id="13" name="Picture 4">
            <a:extLst>
              <a:ext uri="{FF2B5EF4-FFF2-40B4-BE49-F238E27FC236}">
                <a16:creationId xmlns:a16="http://schemas.microsoft.com/office/drawing/2014/main" id="{5AC68860-B4D4-FA4C-8697-91EA579D455B}"/>
              </a:ext>
            </a:extLst>
          </p:cNvPr>
          <p:cNvPicPr>
            <a:picLocks noChangeAspect="1" noChangeArrowheads="1"/>
          </p:cNvPicPr>
          <p:nvPr/>
        </p:nvPicPr>
        <p:blipFill>
          <a:blip r:embed="rId6">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1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13"/>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13"/>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13"/>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Extension to fusion of three datasets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2" y="1325563"/>
            <a:ext cx="11543951" cy="5065712"/>
          </a:xfrm>
        </p:spPr>
        <p:txBody>
          <a:bodyPr>
            <a:normAutofit/>
          </a:bodyPr>
          <a:lstStyle/>
          <a:p>
            <a:pPr>
              <a:buClr>
                <a:schemeClr val="tx1"/>
              </a:buClr>
            </a:pPr>
            <a:r>
              <a:rPr lang="en-GB" b="1" dirty="0">
                <a:solidFill>
                  <a:srgbClr val="003865"/>
                </a:solidFill>
                <a:latin typeface="Dante" panose="020B0604020202020204" pitchFamily="18" charset="0"/>
              </a:rPr>
              <a:t>Method 1:</a:t>
            </a:r>
            <a:r>
              <a:rPr lang="en-GB" dirty="0">
                <a:latin typeface="Dante" panose="020B0604020202020204" pitchFamily="18" charset="0"/>
              </a:rPr>
              <a:t> fuse satellite and drone data to form a prediction surface, then fuse this with the in situ data</a:t>
            </a:r>
          </a:p>
          <a:p>
            <a:pPr>
              <a:buClr>
                <a:schemeClr val="tx1"/>
              </a:buClr>
            </a:pPr>
            <a:endParaRPr lang="en-GB" dirty="0">
              <a:latin typeface="Dante" panose="020B0604020202020204" pitchFamily="18" charset="0"/>
            </a:endParaRPr>
          </a:p>
          <a:p>
            <a:pPr>
              <a:buClr>
                <a:schemeClr val="tx1"/>
              </a:buClr>
            </a:pPr>
            <a:endParaRPr lang="en-GB" dirty="0">
              <a:latin typeface="Dante" panose="020B0604020202020204" pitchFamily="18" charset="0"/>
            </a:endParaRPr>
          </a:p>
          <a:p>
            <a:pPr lvl="1">
              <a:buClr>
                <a:schemeClr val="tx1"/>
              </a:buClr>
            </a:pPr>
            <a:endParaRPr lang="en-GB" dirty="0">
              <a:latin typeface="Dante" panose="020B0604020202020204" pitchFamily="18" charset="0"/>
            </a:endParaRPr>
          </a:p>
          <a:p>
            <a:pPr lvl="1">
              <a:buClr>
                <a:schemeClr val="tx1"/>
              </a:buClr>
            </a:pPr>
            <a:r>
              <a:rPr lang="en-GB" dirty="0">
                <a:latin typeface="Dante" panose="020B0604020202020204" pitchFamily="18" charset="0"/>
              </a:rPr>
              <a:t>Simply apply the nonparametric statistical downscaling model twice (once in step 1 and once in step 2)</a:t>
            </a:r>
          </a:p>
          <a:p>
            <a:pPr lvl="1">
              <a:buClr>
                <a:schemeClr val="tx1"/>
              </a:buClr>
            </a:pPr>
            <a:r>
              <a:rPr lang="en-GB" dirty="0">
                <a:latin typeface="Dante" panose="020B0604020202020204" pitchFamily="18" charset="0"/>
              </a:rPr>
              <a:t>Can retain the uncertainties throughout, by keeping within same Bayesian hierarchical modelling framework</a:t>
            </a:r>
          </a:p>
          <a:p>
            <a:pPr lvl="1">
              <a:buClr>
                <a:schemeClr val="tx1"/>
              </a:buClr>
            </a:pPr>
            <a:r>
              <a:rPr lang="en-GB" dirty="0">
                <a:latin typeface="Dante" panose="020B0604020202020204" pitchFamily="18" charset="0"/>
              </a:rPr>
              <a:t>Potential pitfalls are how to identify the most appropriate response in Step 1 (which is most reliable of the satellite and drone data?) and how wide are the ranges of the uncertainties after two modelling steps (depends on the data)?</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4E85D0-CD01-41D7-823C-6A37883E20C2}"/>
                  </a:ext>
                </a:extLst>
              </p:cNvPr>
              <p:cNvSpPr txBox="1"/>
              <p:nvPr/>
            </p:nvSpPr>
            <p:spPr>
              <a:xfrm>
                <a:off x="523875" y="2571750"/>
                <a:ext cx="5253939"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Satellite + Drone </a:t>
                </a:r>
                <a14:m>
                  <m:oMath xmlns:m="http://schemas.openxmlformats.org/officeDocument/2006/math">
                    <m:groupChr>
                      <m:groupChrPr>
                        <m:chr m:val="→"/>
                        <m:vertJc m:val="bot"/>
                        <m:ctrlPr>
                          <a:rPr lang="en-GB" i="1" smtClean="0">
                            <a:latin typeface="Cambria Math" panose="02040503050406030204" pitchFamily="18" charset="0"/>
                            <a:cs typeface="Arial" panose="020B0604020202020204" pitchFamily="34" charset="0"/>
                          </a:rPr>
                        </m:ctrlPr>
                      </m:groupChrPr>
                      <m:e>
                        <m:sSub>
                          <m:sSubPr>
                            <m:ctrlPr>
                              <a:rPr lang="en-GB" i="1" smtClean="0">
                                <a:latin typeface="Cambria Math" panose="02040503050406030204" pitchFamily="18" charset="0"/>
                                <a:cs typeface="Arial" panose="020B0604020202020204" pitchFamily="34" charset="0"/>
                              </a:rPr>
                            </m:ctrlPr>
                          </m:sSubPr>
                          <m:e>
                            <m:r>
                              <m:rPr>
                                <m:sty m:val="p"/>
                                <m:brk m:alnAt="2"/>
                              </m:rPr>
                              <a:rPr lang="en-GB">
                                <a:latin typeface="Cambria Math" panose="02040503050406030204" pitchFamily="18" charset="0"/>
                                <a:cs typeface="Arial" panose="020B0604020202020204" pitchFamily="34" charset="0"/>
                              </a:rPr>
                              <m:t>S</m:t>
                            </m:r>
                            <m:r>
                              <m:rPr>
                                <m:sty m:val="p"/>
                              </m:rPr>
                              <a:rPr lang="en-GB">
                                <a:latin typeface="Cambria Math" panose="02040503050406030204" pitchFamily="18" charset="0"/>
                                <a:cs typeface="Arial" panose="020B0604020202020204" pitchFamily="34" charset="0"/>
                              </a:rPr>
                              <m:t>tatistical</m:t>
                            </m:r>
                            <m:r>
                              <a:rPr lang="en-GB">
                                <a:latin typeface="Cambria Math" panose="02040503050406030204" pitchFamily="18" charset="0"/>
                                <a:cs typeface="Arial" panose="020B0604020202020204" pitchFamily="34" charset="0"/>
                              </a:rPr>
                              <m:t> </m:t>
                            </m:r>
                            <m:r>
                              <m:rPr>
                                <m:sty m:val="p"/>
                              </m:rPr>
                              <a:rPr lang="en-GB">
                                <a:latin typeface="Cambria Math" panose="02040503050406030204" pitchFamily="18" charset="0"/>
                                <a:cs typeface="Arial" panose="020B0604020202020204" pitchFamily="34" charset="0"/>
                              </a:rPr>
                              <m:t>downscaling</m:t>
                            </m:r>
                          </m:e>
                          <m:sub>
                            <m:r>
                              <a:rPr lang="en-GB" b="0" i="1" smtClean="0">
                                <a:latin typeface="Cambria Math" panose="02040503050406030204" pitchFamily="18" charset="0"/>
                                <a:cs typeface="Arial" panose="020B0604020202020204" pitchFamily="34" charset="0"/>
                              </a:rPr>
                              <m:t>1</m:t>
                            </m:r>
                          </m:sub>
                        </m:sSub>
                      </m:e>
                    </m:groupChr>
                  </m:oMath>
                </a14:m>
                <a:r>
                  <a:rPr lang="en-GB" dirty="0">
                    <a:latin typeface="Arial" panose="020B0604020202020204" pitchFamily="34" charset="0"/>
                    <a:cs typeface="Arial" panose="020B0604020202020204" pitchFamily="34" charset="0"/>
                  </a:rPr>
                  <a:t> Predictions</a:t>
                </a:r>
                <a:r>
                  <a:rPr lang="en-GB" baseline="-25000" dirty="0">
                    <a:latin typeface="Arial" panose="020B0604020202020204" pitchFamily="34" charset="0"/>
                    <a:cs typeface="Arial" panose="020B0604020202020204" pitchFamily="34" charset="0"/>
                  </a:rPr>
                  <a:t>1</a:t>
                </a:r>
                <a:endParaRPr lang="en-GB"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D44E85D0-CD01-41D7-823C-6A37883E20C2}"/>
                  </a:ext>
                </a:extLst>
              </p:cNvPr>
              <p:cNvSpPr txBox="1">
                <a:spLocks noRot="1" noChangeAspect="1" noMove="1" noResize="1" noEditPoints="1" noAdjustHandles="1" noChangeArrowheads="1" noChangeShapeType="1" noTextEdit="1"/>
              </p:cNvSpPr>
              <p:nvPr/>
            </p:nvSpPr>
            <p:spPr>
              <a:xfrm>
                <a:off x="523875" y="2571750"/>
                <a:ext cx="5253939" cy="477503"/>
              </a:xfrm>
              <a:prstGeom prst="rect">
                <a:avLst/>
              </a:prstGeom>
              <a:blipFill>
                <a:blip r:embed="rId2"/>
                <a:stretch>
                  <a:fillRect l="-926" b="-18750"/>
                </a:stretch>
              </a:blipFill>
              <a:ln>
                <a:solidFill>
                  <a:schemeClr val="bg2">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254719-170E-4DFD-8D4C-E7F8B61B5019}"/>
                  </a:ext>
                </a:extLst>
              </p:cNvPr>
              <p:cNvSpPr txBox="1"/>
              <p:nvPr/>
            </p:nvSpPr>
            <p:spPr>
              <a:xfrm>
                <a:off x="5981971" y="2562225"/>
                <a:ext cx="5601790"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Predictions</a:t>
                </a:r>
                <a:r>
                  <a:rPr lang="en-GB" baseline="-25000" dirty="0">
                    <a:latin typeface="Arial" panose="020B0604020202020204" pitchFamily="34" charset="0"/>
                    <a:cs typeface="Arial" panose="020B0604020202020204" pitchFamily="34" charset="0"/>
                  </a:rPr>
                  <a:t>1</a:t>
                </a:r>
                <a:r>
                  <a:rPr lang="en-GB" dirty="0">
                    <a:latin typeface="Arial" panose="020B0604020202020204" pitchFamily="34" charset="0"/>
                    <a:cs typeface="Arial" panose="020B0604020202020204" pitchFamily="34" charset="0"/>
                  </a:rPr>
                  <a:t> + In situ </a:t>
                </a:r>
                <a14:m>
                  <m:oMath xmlns:m="http://schemas.openxmlformats.org/officeDocument/2006/math">
                    <m:groupChr>
                      <m:groupChrPr>
                        <m:chr m:val="→"/>
                        <m:vertJc m:val="bot"/>
                        <m:ctrlPr>
                          <a:rPr lang="en-GB" i="1">
                            <a:latin typeface="Cambria Math" panose="02040503050406030204" pitchFamily="18" charset="0"/>
                            <a:cs typeface="Arial" panose="020B0604020202020204" pitchFamily="34" charset="0"/>
                          </a:rPr>
                        </m:ctrlPr>
                      </m:groupChrPr>
                      <m:e>
                        <m:sSub>
                          <m:sSubPr>
                            <m:ctrlPr>
                              <a:rPr lang="en-GB" i="1">
                                <a:latin typeface="Cambria Math" panose="02040503050406030204" pitchFamily="18" charset="0"/>
                                <a:cs typeface="Arial" panose="020B0604020202020204" pitchFamily="34" charset="0"/>
                              </a:rPr>
                            </m:ctrlPr>
                          </m:sSubPr>
                          <m:e>
                            <m:r>
                              <m:rPr>
                                <m:sty m:val="p"/>
                                <m:brk m:alnAt="2"/>
                              </m:rPr>
                              <a:rPr lang="en-GB">
                                <a:latin typeface="Cambria Math" panose="02040503050406030204" pitchFamily="18" charset="0"/>
                                <a:cs typeface="Arial" panose="020B0604020202020204" pitchFamily="34" charset="0"/>
                              </a:rPr>
                              <m:t>S</m:t>
                            </m:r>
                            <m:r>
                              <m:rPr>
                                <m:sty m:val="p"/>
                              </m:rPr>
                              <a:rPr lang="en-GB">
                                <a:latin typeface="Cambria Math" panose="02040503050406030204" pitchFamily="18" charset="0"/>
                                <a:cs typeface="Arial" panose="020B0604020202020204" pitchFamily="34" charset="0"/>
                              </a:rPr>
                              <m:t>tatistical</m:t>
                            </m:r>
                            <m:r>
                              <a:rPr lang="en-GB">
                                <a:latin typeface="Cambria Math" panose="02040503050406030204" pitchFamily="18" charset="0"/>
                                <a:cs typeface="Arial" panose="020B0604020202020204" pitchFamily="34" charset="0"/>
                              </a:rPr>
                              <m:t> </m:t>
                            </m:r>
                            <m:r>
                              <m:rPr>
                                <m:sty m:val="p"/>
                              </m:rPr>
                              <a:rPr lang="en-GB">
                                <a:latin typeface="Cambria Math" panose="02040503050406030204" pitchFamily="18" charset="0"/>
                                <a:cs typeface="Arial" panose="020B0604020202020204" pitchFamily="34" charset="0"/>
                              </a:rPr>
                              <m:t>downscaling</m:t>
                            </m:r>
                          </m:e>
                          <m:sub>
                            <m:r>
                              <a:rPr lang="en-GB" b="0" i="1" smtClean="0">
                                <a:latin typeface="Cambria Math" panose="02040503050406030204" pitchFamily="18" charset="0"/>
                                <a:cs typeface="Arial" panose="020B0604020202020204" pitchFamily="34" charset="0"/>
                              </a:rPr>
                              <m:t>2</m:t>
                            </m:r>
                          </m:sub>
                        </m:sSub>
                      </m:e>
                    </m:groupChr>
                  </m:oMath>
                </a14:m>
                <a:r>
                  <a:rPr lang="en-GB" dirty="0">
                    <a:latin typeface="Arial" panose="020B0604020202020204" pitchFamily="34" charset="0"/>
                    <a:cs typeface="Arial" panose="020B0604020202020204" pitchFamily="34" charset="0"/>
                  </a:rPr>
                  <a:t> Predictions</a:t>
                </a:r>
                <a:r>
                  <a:rPr lang="en-GB" baseline="-25000" dirty="0">
                    <a:latin typeface="Arial" panose="020B0604020202020204" pitchFamily="34" charset="0"/>
                    <a:cs typeface="Arial" panose="020B0604020202020204" pitchFamily="34" charset="0"/>
                  </a:rPr>
                  <a:t>2</a:t>
                </a:r>
                <a:endParaRPr lang="en-GB" dirty="0">
                  <a:latin typeface="Arial" panose="020B0604020202020204" pitchFamily="34" charset="0"/>
                  <a:cs typeface="Arial" panose="020B0604020202020204" pitchFamily="34" charset="0"/>
                </a:endParaRPr>
              </a:p>
            </p:txBody>
          </p:sp>
        </mc:Choice>
        <mc:Fallback xmlns="">
          <p:sp>
            <p:nvSpPr>
              <p:cNvPr id="21" name="TextBox 20">
                <a:extLst>
                  <a:ext uri="{FF2B5EF4-FFF2-40B4-BE49-F238E27FC236}">
                    <a16:creationId xmlns:a16="http://schemas.microsoft.com/office/drawing/2014/main" id="{6E254719-170E-4DFD-8D4C-E7F8B61B5019}"/>
                  </a:ext>
                </a:extLst>
              </p:cNvPr>
              <p:cNvSpPr txBox="1">
                <a:spLocks noRot="1" noChangeAspect="1" noMove="1" noResize="1" noEditPoints="1" noAdjustHandles="1" noChangeArrowheads="1" noChangeShapeType="1" noTextEdit="1"/>
              </p:cNvSpPr>
              <p:nvPr/>
            </p:nvSpPr>
            <p:spPr>
              <a:xfrm>
                <a:off x="5981971" y="2562225"/>
                <a:ext cx="5601790" cy="477503"/>
              </a:xfrm>
              <a:prstGeom prst="rect">
                <a:avLst/>
              </a:prstGeom>
              <a:blipFill>
                <a:blip r:embed="rId3"/>
                <a:stretch>
                  <a:fillRect l="-760" b="-17284"/>
                </a:stretch>
              </a:blipFill>
              <a:ln>
                <a:solidFill>
                  <a:schemeClr val="bg2">
                    <a:lumMod val="50000"/>
                  </a:schemeClr>
                </a:solidFill>
              </a:ln>
            </p:spPr>
            <p:txBody>
              <a:bodyPr/>
              <a:lstStyle/>
              <a:p>
                <a:r>
                  <a:rPr lang="en-GB">
                    <a:noFill/>
                  </a:rPr>
                  <a:t> </a:t>
                </a:r>
              </a:p>
            </p:txBody>
          </p:sp>
        </mc:Fallback>
      </mc:AlternateContent>
      <p:sp>
        <p:nvSpPr>
          <p:cNvPr id="23" name="TextBox 22">
            <a:extLst>
              <a:ext uri="{FF2B5EF4-FFF2-40B4-BE49-F238E27FC236}">
                <a16:creationId xmlns:a16="http://schemas.microsoft.com/office/drawing/2014/main" id="{79E4647C-DCB2-4D0B-92F1-9413C15597CA}"/>
              </a:ext>
            </a:extLst>
          </p:cNvPr>
          <p:cNvSpPr txBox="1"/>
          <p:nvPr/>
        </p:nvSpPr>
        <p:spPr>
          <a:xfrm>
            <a:off x="2750734" y="2223671"/>
            <a:ext cx="800219"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Step 1</a:t>
            </a:r>
          </a:p>
        </p:txBody>
      </p:sp>
      <p:sp>
        <p:nvSpPr>
          <p:cNvPr id="24" name="TextBox 23">
            <a:extLst>
              <a:ext uri="{FF2B5EF4-FFF2-40B4-BE49-F238E27FC236}">
                <a16:creationId xmlns:a16="http://schemas.microsoft.com/office/drawing/2014/main" id="{A0CAE333-6BF8-4A18-95B0-3A8B577D7D99}"/>
              </a:ext>
            </a:extLst>
          </p:cNvPr>
          <p:cNvSpPr txBox="1"/>
          <p:nvPr/>
        </p:nvSpPr>
        <p:spPr>
          <a:xfrm>
            <a:off x="8382756" y="2223671"/>
            <a:ext cx="800219"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Step 2</a:t>
            </a:r>
          </a:p>
        </p:txBody>
      </p:sp>
      <p:pic>
        <p:nvPicPr>
          <p:cNvPr id="9" name="Picture 8" descr="A picture containing drawing&#10;&#10;Description automatically generated">
            <a:extLst>
              <a:ext uri="{FF2B5EF4-FFF2-40B4-BE49-F238E27FC236}">
                <a16:creationId xmlns:a16="http://schemas.microsoft.com/office/drawing/2014/main" id="{6FED04F7-FAB2-42F2-82AA-0FF848D21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11" name="TextBox 10">
            <a:extLst>
              <a:ext uri="{FF2B5EF4-FFF2-40B4-BE49-F238E27FC236}">
                <a16:creationId xmlns:a16="http://schemas.microsoft.com/office/drawing/2014/main" id="{C0F52B8B-9EAC-4266-9607-D8604F7BF2A4}"/>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19</a:t>
            </a:r>
          </a:p>
        </p:txBody>
      </p:sp>
      <p:pic>
        <p:nvPicPr>
          <p:cNvPr id="12" name="Picture 4">
            <a:extLst>
              <a:ext uri="{FF2B5EF4-FFF2-40B4-BE49-F238E27FC236}">
                <a16:creationId xmlns:a16="http://schemas.microsoft.com/office/drawing/2014/main" id="{BB5BEE68-9514-0942-9287-026E3387783D}"/>
              </a:ext>
            </a:extLst>
          </p:cNvPr>
          <p:cNvPicPr>
            <a:picLocks noChangeAspect="1" noChangeArrowheads="1"/>
          </p:cNvPicPr>
          <p:nvPr/>
        </p:nvPicPr>
        <p:blipFill>
          <a:blip r:embed="rId5">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12"/>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2"/>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12"/>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12"/>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12"/>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Extension to fusion of three datasets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2" y="1325563"/>
            <a:ext cx="11543951" cy="4351338"/>
          </a:xfrm>
        </p:spPr>
        <p:txBody>
          <a:bodyPr>
            <a:normAutofit/>
          </a:bodyPr>
          <a:lstStyle/>
          <a:p>
            <a:pPr>
              <a:buClr>
                <a:schemeClr val="tx1"/>
              </a:buClr>
            </a:pPr>
            <a:r>
              <a:rPr lang="en-GB" b="1" dirty="0">
                <a:solidFill>
                  <a:srgbClr val="003865"/>
                </a:solidFill>
                <a:latin typeface="Dante" panose="020B0604020202020204" pitchFamily="18" charset="0"/>
              </a:rPr>
              <a:t>Method 2:</a:t>
            </a:r>
            <a:r>
              <a:rPr lang="en-GB" dirty="0">
                <a:latin typeface="Dante" panose="020B0604020202020204" pitchFamily="18" charset="0"/>
              </a:rPr>
              <a:t> fuse satellite, drone and in situ data together in a fully integrated model</a:t>
            </a:r>
          </a:p>
          <a:p>
            <a:pPr>
              <a:buClr>
                <a:schemeClr val="tx1"/>
              </a:buClr>
            </a:pPr>
            <a:endParaRPr lang="en-GB" dirty="0">
              <a:latin typeface="Dante" panose="020B0604020202020204" pitchFamily="18" charset="0"/>
            </a:endParaRPr>
          </a:p>
          <a:p>
            <a:pPr>
              <a:buClr>
                <a:schemeClr val="tx1"/>
              </a:buClr>
            </a:pPr>
            <a:endParaRPr lang="en-GB" dirty="0">
              <a:latin typeface="Dante" panose="020B0604020202020204" pitchFamily="18" charset="0"/>
            </a:endParaRPr>
          </a:p>
          <a:p>
            <a:pPr lvl="1">
              <a:buClr>
                <a:schemeClr val="tx1"/>
              </a:buClr>
            </a:pPr>
            <a:r>
              <a:rPr lang="en-GB" dirty="0">
                <a:latin typeface="Dante" panose="020B0604020202020204" pitchFamily="18" charset="0"/>
              </a:rPr>
              <a:t>More methodological development required, with two explanatory variables (satellite and drone data) and one response (in situ data)</a:t>
            </a:r>
          </a:p>
          <a:p>
            <a:pPr lvl="1">
              <a:buClr>
                <a:schemeClr val="tx1"/>
              </a:buClr>
            </a:pPr>
            <a:r>
              <a:rPr lang="en-GB" dirty="0">
                <a:latin typeface="Dante" panose="020B0604020202020204" pitchFamily="18" charset="0"/>
              </a:rPr>
              <a:t>How to treat the satellite and drone data? Weighting by reliability, or accommodate within hierarchical structure?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FFFFC9-206B-4A5C-BCCF-DD5CC14FD000}"/>
                  </a:ext>
                </a:extLst>
              </p:cNvPr>
              <p:cNvSpPr txBox="1"/>
              <p:nvPr/>
            </p:nvSpPr>
            <p:spPr>
              <a:xfrm>
                <a:off x="2365436" y="2275223"/>
                <a:ext cx="7233070" cy="477503"/>
              </a:xfrm>
              <a:prstGeom prst="rect">
                <a:avLst/>
              </a:prstGeom>
              <a:solidFill>
                <a:schemeClr val="accent1">
                  <a:lumMod val="20000"/>
                  <a:lumOff val="80000"/>
                </a:schemeClr>
              </a:solidFill>
              <a:ln>
                <a:solidFill>
                  <a:schemeClr val="bg2">
                    <a:lumMod val="50000"/>
                  </a:schemeClr>
                </a:solidFill>
              </a:ln>
            </p:spPr>
            <p:txBody>
              <a:bodyPr wrap="none" rtlCol="0">
                <a:spAutoFit/>
              </a:bodyPr>
              <a:lstStyle/>
              <a:p>
                <a:r>
                  <a:rPr lang="en-GB" dirty="0">
                    <a:latin typeface="Arial" panose="020B0604020202020204" pitchFamily="34" charset="0"/>
                    <a:cs typeface="Arial" panose="020B0604020202020204" pitchFamily="34" charset="0"/>
                  </a:rPr>
                  <a:t>Satellite + Drone + In situ </a:t>
                </a:r>
                <a14:m>
                  <m:oMath xmlns:m="http://schemas.openxmlformats.org/officeDocument/2006/math">
                    <m:groupChr>
                      <m:groupChrPr>
                        <m:chr m:val="→"/>
                        <m:vertJc m:val="bot"/>
                        <m:ctrlPr>
                          <a:rPr lang="en-GB" i="1" smtClean="0">
                            <a:latin typeface="Cambria Math" panose="02040503050406030204" pitchFamily="18" charset="0"/>
                            <a:cs typeface="Arial" panose="020B0604020202020204" pitchFamily="34" charset="0"/>
                          </a:rPr>
                        </m:ctrlPr>
                      </m:groupChrPr>
                      <m:e>
                        <m:r>
                          <m:rPr>
                            <m:sty m:val="p"/>
                            <m:brk m:alnAt="2"/>
                          </m:rPr>
                          <a:rPr lang="en-GB" b="0" i="0" smtClean="0">
                            <a:latin typeface="Cambria Math" panose="02040503050406030204" pitchFamily="18" charset="0"/>
                            <a:cs typeface="Arial" panose="020B0604020202020204" pitchFamily="34" charset="0"/>
                          </a:rPr>
                          <m:t>F</m:t>
                        </m:r>
                        <m:r>
                          <m:rPr>
                            <m:sty m:val="p"/>
                          </m:rPr>
                          <a:rPr lang="en-GB" b="0" i="0" smtClean="0">
                            <a:latin typeface="Cambria Math" panose="02040503050406030204" pitchFamily="18" charset="0"/>
                            <a:cs typeface="Arial" panose="020B0604020202020204" pitchFamily="34" charset="0"/>
                          </a:rPr>
                          <m:t>ully</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integrated</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statistical</m:t>
                        </m:r>
                        <m:r>
                          <a:rPr lang="en-GB" b="0" i="0" smtClean="0">
                            <a:latin typeface="Cambria Math" panose="02040503050406030204" pitchFamily="18" charset="0"/>
                            <a:cs typeface="Arial" panose="020B0604020202020204" pitchFamily="34" charset="0"/>
                          </a:rPr>
                          <m:t> </m:t>
                        </m:r>
                        <m:r>
                          <m:rPr>
                            <m:sty m:val="p"/>
                          </m:rPr>
                          <a:rPr lang="en-GB" b="0" i="0" smtClean="0">
                            <a:latin typeface="Cambria Math" panose="02040503050406030204" pitchFamily="18" charset="0"/>
                            <a:cs typeface="Arial" panose="020B0604020202020204" pitchFamily="34" charset="0"/>
                          </a:rPr>
                          <m:t>downscaling</m:t>
                        </m:r>
                      </m:e>
                    </m:groupChr>
                  </m:oMath>
                </a14:m>
                <a:r>
                  <a:rPr lang="en-GB" dirty="0">
                    <a:latin typeface="Arial" panose="020B0604020202020204" pitchFamily="34" charset="0"/>
                    <a:cs typeface="Arial" panose="020B0604020202020204" pitchFamily="34" charset="0"/>
                  </a:rPr>
                  <a:t> Predictions</a:t>
                </a:r>
              </a:p>
            </p:txBody>
          </p:sp>
        </mc:Choice>
        <mc:Fallback xmlns="">
          <p:sp>
            <p:nvSpPr>
              <p:cNvPr id="22" name="TextBox 21">
                <a:extLst>
                  <a:ext uri="{FF2B5EF4-FFF2-40B4-BE49-F238E27FC236}">
                    <a16:creationId xmlns:a16="http://schemas.microsoft.com/office/drawing/2014/main" id="{B7FFFFC9-206B-4A5C-BCCF-DD5CC14FD000}"/>
                  </a:ext>
                </a:extLst>
              </p:cNvPr>
              <p:cNvSpPr txBox="1">
                <a:spLocks noRot="1" noChangeAspect="1" noMove="1" noResize="1" noEditPoints="1" noAdjustHandles="1" noChangeArrowheads="1" noChangeShapeType="1" noTextEdit="1"/>
              </p:cNvSpPr>
              <p:nvPr/>
            </p:nvSpPr>
            <p:spPr>
              <a:xfrm>
                <a:off x="2365436" y="2275223"/>
                <a:ext cx="7233070" cy="477503"/>
              </a:xfrm>
              <a:prstGeom prst="rect">
                <a:avLst/>
              </a:prstGeom>
              <a:blipFill>
                <a:blip r:embed="rId2"/>
                <a:stretch>
                  <a:fillRect l="-589" b="-17284"/>
                </a:stretch>
              </a:blipFill>
              <a:ln>
                <a:solidFill>
                  <a:schemeClr val="bg2">
                    <a:lumMod val="50000"/>
                  </a:schemeClr>
                </a:solidFill>
              </a:ln>
            </p:spPr>
            <p:txBody>
              <a:bodyPr/>
              <a:lstStyle/>
              <a:p>
                <a:r>
                  <a:rPr lang="en-GB">
                    <a:noFill/>
                  </a:rPr>
                  <a:t> </a:t>
                </a:r>
              </a:p>
            </p:txBody>
          </p:sp>
        </mc:Fallback>
      </mc:AlternateContent>
      <p:pic>
        <p:nvPicPr>
          <p:cNvPr id="6" name="Picture 5" descr="A picture containing drawing&#10;&#10;Description automatically generated">
            <a:extLst>
              <a:ext uri="{FF2B5EF4-FFF2-40B4-BE49-F238E27FC236}">
                <a16:creationId xmlns:a16="http://schemas.microsoft.com/office/drawing/2014/main" id="{DBC5630D-A396-4BF9-90C5-7E0DC79A0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8" name="TextBox 7">
            <a:extLst>
              <a:ext uri="{FF2B5EF4-FFF2-40B4-BE49-F238E27FC236}">
                <a16:creationId xmlns:a16="http://schemas.microsoft.com/office/drawing/2014/main" id="{12536615-DCA1-48BE-889F-1E21D1B6D8B8}"/>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20</a:t>
            </a:r>
          </a:p>
        </p:txBody>
      </p:sp>
      <p:pic>
        <p:nvPicPr>
          <p:cNvPr id="9" name="Picture 4">
            <a:extLst>
              <a:ext uri="{FF2B5EF4-FFF2-40B4-BE49-F238E27FC236}">
                <a16:creationId xmlns:a16="http://schemas.microsoft.com/office/drawing/2014/main" id="{74EBAFB4-866D-0542-A2A1-E397D296E382}"/>
              </a:ext>
            </a:extLst>
          </p:cNvPr>
          <p:cNvPicPr>
            <a:picLocks noChangeAspect="1" noChangeArrowheads="1"/>
          </p:cNvPicPr>
          <p:nvPr/>
        </p:nvPicPr>
        <p:blipFill>
          <a:blip r:embed="rId4">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9"/>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9"/>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9"/>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9"/>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9"/>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Conclusions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325563"/>
            <a:ext cx="11577507" cy="4851400"/>
          </a:xfrm>
        </p:spPr>
        <p:txBody>
          <a:bodyPr>
            <a:normAutofit/>
          </a:bodyPr>
          <a:lstStyle/>
          <a:p>
            <a:r>
              <a:rPr lang="en-GB" dirty="0">
                <a:latin typeface="Dante" panose="020B0604020202020204" pitchFamily="18" charset="0"/>
              </a:rPr>
              <a:t>River water quality data are expensive to obtain in situ, but satellite data are available at high spatial and temporal resolution</a:t>
            </a:r>
          </a:p>
          <a:p>
            <a:r>
              <a:rPr lang="en-GB" dirty="0">
                <a:latin typeface="Dante" panose="020B0604020202020204" pitchFamily="18" charset="0"/>
              </a:rPr>
              <a:t>Fusing disparate datasets can help to improve the understanding of river water quality</a:t>
            </a:r>
          </a:p>
          <a:p>
            <a:r>
              <a:rPr lang="en-GB" dirty="0">
                <a:latin typeface="Dante" panose="020B0604020202020204" pitchFamily="18" charset="0"/>
              </a:rPr>
              <a:t>Nonparametric statistical downscaling is a method that can fuse data to allow prediction at any time and spatial location, but the method will need to be adapted to account for stream flow distance and river properties</a:t>
            </a:r>
          </a:p>
          <a:p>
            <a:r>
              <a:rPr lang="en-GB" dirty="0">
                <a:latin typeface="Dante" panose="020B0604020202020204" pitchFamily="18" charset="0"/>
              </a:rPr>
              <a:t>There are difficulties in fusing small data for very small numbers of locations</a:t>
            </a:r>
          </a:p>
          <a:p>
            <a:r>
              <a:rPr lang="en-GB" dirty="0">
                <a:latin typeface="Dante" panose="020B0604020202020204" pitchFamily="18" charset="0"/>
              </a:rPr>
              <a:t>Future work will include adapting the method to allow for fusing additional data sources, such as high spatial resolution drone data</a:t>
            </a:r>
          </a:p>
        </p:txBody>
      </p:sp>
      <p:pic>
        <p:nvPicPr>
          <p:cNvPr id="6" name="Picture 5" descr="A picture containing drawing&#10;&#10;Description automatically generated">
            <a:extLst>
              <a:ext uri="{FF2B5EF4-FFF2-40B4-BE49-F238E27FC236}">
                <a16:creationId xmlns:a16="http://schemas.microsoft.com/office/drawing/2014/main" id="{BF718D77-0660-4F52-A740-ABB3EC249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7" name="TextBox 6">
            <a:extLst>
              <a:ext uri="{FF2B5EF4-FFF2-40B4-BE49-F238E27FC236}">
                <a16:creationId xmlns:a16="http://schemas.microsoft.com/office/drawing/2014/main" id="{56FBF3E4-7DFF-4757-B798-2DA05DD0FA8A}"/>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21</a:t>
            </a:r>
          </a:p>
        </p:txBody>
      </p:sp>
      <p:pic>
        <p:nvPicPr>
          <p:cNvPr id="8" name="Picture 4">
            <a:extLst>
              <a:ext uri="{FF2B5EF4-FFF2-40B4-BE49-F238E27FC236}">
                <a16:creationId xmlns:a16="http://schemas.microsoft.com/office/drawing/2014/main" id="{368CA900-BE52-2B43-9401-90116488767D}"/>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8"/>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8"/>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References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127592"/>
            <a:ext cx="11572614" cy="5365487"/>
          </a:xfrm>
        </p:spPr>
        <p:txBody>
          <a:bodyPr>
            <a:normAutofit fontScale="47500" lnSpcReduction="20000"/>
          </a:bodyPr>
          <a:lstStyle/>
          <a:p>
            <a:pPr marL="0" indent="0">
              <a:buNone/>
            </a:pPr>
            <a:r>
              <a:rPr lang="en-GB" dirty="0" err="1">
                <a:latin typeface="Dante" panose="02020502050200020203" pitchFamily="18" charset="0"/>
                <a:cs typeface="Arial" panose="020B0604020202020204" pitchFamily="34" charset="0"/>
              </a:rPr>
              <a:t>Berrocal</a:t>
            </a:r>
            <a:r>
              <a:rPr lang="en-GB" dirty="0">
                <a:latin typeface="Dante" panose="02020502050200020203" pitchFamily="18" charset="0"/>
                <a:cs typeface="Arial" panose="020B0604020202020204" pitchFamily="34" charset="0"/>
              </a:rPr>
              <a:t>, V. J., Gelfand, A. E. &amp; Holland, D. M. (2010a). A </a:t>
            </a:r>
            <a:r>
              <a:rPr lang="en-GB" dirty="0" err="1">
                <a:latin typeface="Dante" panose="02020502050200020203" pitchFamily="18" charset="0"/>
                <a:cs typeface="Arial" panose="020B0604020202020204" pitchFamily="34" charset="0"/>
              </a:rPr>
              <a:t>spatio</a:t>
            </a:r>
            <a:r>
              <a:rPr lang="en-GB" dirty="0">
                <a:latin typeface="Dante" panose="02020502050200020203" pitchFamily="18" charset="0"/>
                <a:cs typeface="Arial" panose="020B0604020202020204" pitchFamily="34" charset="0"/>
              </a:rPr>
              <a:t>-temporal </a:t>
            </a:r>
            <a:r>
              <a:rPr lang="en-GB" dirty="0" err="1">
                <a:latin typeface="Dante" panose="02020502050200020203" pitchFamily="18" charset="0"/>
                <a:cs typeface="Arial" panose="020B0604020202020204" pitchFamily="34" charset="0"/>
              </a:rPr>
              <a:t>downscaler</a:t>
            </a:r>
            <a:r>
              <a:rPr lang="en-GB" dirty="0">
                <a:latin typeface="Dante" panose="02020502050200020203" pitchFamily="18" charset="0"/>
                <a:cs typeface="Arial" panose="020B0604020202020204" pitchFamily="34" charset="0"/>
              </a:rPr>
              <a:t> for output from numerical models. Journal of Agricultural, Biological, and Environmental Statistics, 15 (2), 176-197.</a:t>
            </a:r>
          </a:p>
          <a:p>
            <a:pPr marL="0" indent="0">
              <a:buNone/>
            </a:pPr>
            <a:r>
              <a:rPr lang="en-GB" dirty="0" err="1">
                <a:latin typeface="Dante" panose="02020502050200020203" pitchFamily="18" charset="0"/>
                <a:cs typeface="Arial" panose="020B0604020202020204" pitchFamily="34" charset="0"/>
              </a:rPr>
              <a:t>Berrocal</a:t>
            </a:r>
            <a:r>
              <a:rPr lang="en-GB" dirty="0">
                <a:latin typeface="Dante" panose="02020502050200020203" pitchFamily="18" charset="0"/>
                <a:cs typeface="Arial" panose="020B0604020202020204" pitchFamily="34" charset="0"/>
              </a:rPr>
              <a:t>, V. J., Gelfand, A. E. &amp; Holland, D. M. (2010b). A bivariate space-time </a:t>
            </a:r>
            <a:r>
              <a:rPr lang="en-GB" dirty="0" err="1">
                <a:latin typeface="Dante" panose="02020502050200020203" pitchFamily="18" charset="0"/>
                <a:cs typeface="Arial" panose="020B0604020202020204" pitchFamily="34" charset="0"/>
              </a:rPr>
              <a:t>downscaler</a:t>
            </a:r>
            <a:r>
              <a:rPr lang="en-GB" dirty="0">
                <a:latin typeface="Dante" panose="02020502050200020203" pitchFamily="18" charset="0"/>
                <a:cs typeface="Arial" panose="020B0604020202020204" pitchFamily="34" charset="0"/>
              </a:rPr>
              <a:t> under space and time misalignment. The Annals of Applied Statistics, 4 (4), 1942-1975.</a:t>
            </a:r>
          </a:p>
          <a:p>
            <a:pPr marL="0" indent="0">
              <a:buNone/>
            </a:pPr>
            <a:r>
              <a:rPr lang="en-GB" dirty="0" err="1">
                <a:latin typeface="Dante" panose="02020502050200020203" pitchFamily="18" charset="0"/>
                <a:cs typeface="Arial" panose="020B0604020202020204" pitchFamily="34" charset="0"/>
              </a:rPr>
              <a:t>Berrocal</a:t>
            </a:r>
            <a:r>
              <a:rPr lang="en-GB" dirty="0">
                <a:latin typeface="Dante" panose="02020502050200020203" pitchFamily="18" charset="0"/>
                <a:cs typeface="Arial" panose="020B0604020202020204" pitchFamily="34" charset="0"/>
              </a:rPr>
              <a:t>, V. J., Gelfand, A. E. &amp; Holland, D. M. (2012). Space-time data fusion under error in computer model output: An application to modelling air quality. Biometrics, 68 (3), 837-848.</a:t>
            </a:r>
          </a:p>
          <a:p>
            <a:pPr marL="0" indent="0">
              <a:buNone/>
            </a:pPr>
            <a:r>
              <a:rPr lang="en-GB" dirty="0" err="1">
                <a:latin typeface="Dante" panose="02020502050200020203" pitchFamily="18" charset="0"/>
                <a:cs typeface="Arial" panose="020B0604020202020204" pitchFamily="34" charset="0"/>
              </a:rPr>
              <a:t>Berrocal</a:t>
            </a:r>
            <a:r>
              <a:rPr lang="en-GB" dirty="0">
                <a:latin typeface="Dante" panose="02020502050200020203" pitchFamily="18" charset="0"/>
                <a:cs typeface="Arial" panose="020B0604020202020204" pitchFamily="34" charset="0"/>
              </a:rPr>
              <a:t>, V. J., Gelfand, A. E. &amp; Holland, D. M. (2014). Assessing exceedance of ozone standards: a space-time </a:t>
            </a:r>
            <a:r>
              <a:rPr lang="en-GB" dirty="0" err="1">
                <a:latin typeface="Dante" panose="02020502050200020203" pitchFamily="18" charset="0"/>
                <a:cs typeface="Arial" panose="020B0604020202020204" pitchFamily="34" charset="0"/>
              </a:rPr>
              <a:t>downscaler</a:t>
            </a:r>
            <a:r>
              <a:rPr lang="en-GB" dirty="0">
                <a:latin typeface="Dante" panose="02020502050200020203" pitchFamily="18" charset="0"/>
                <a:cs typeface="Arial" panose="020B0604020202020204" pitchFamily="34" charset="0"/>
              </a:rPr>
              <a:t> for fourth highest ozone concentrations. </a:t>
            </a:r>
            <a:r>
              <a:rPr lang="en-GB" dirty="0" err="1">
                <a:latin typeface="Dante" panose="02020502050200020203" pitchFamily="18" charset="0"/>
                <a:cs typeface="Arial" panose="020B0604020202020204" pitchFamily="34" charset="0"/>
              </a:rPr>
              <a:t>Environmetrics</a:t>
            </a:r>
            <a:r>
              <a:rPr lang="en-GB" dirty="0">
                <a:latin typeface="Dante" panose="02020502050200020203" pitchFamily="18" charset="0"/>
                <a:cs typeface="Arial" panose="020B0604020202020204" pitchFamily="34" charset="0"/>
              </a:rPr>
              <a:t>, 25 (4), 279-291.</a:t>
            </a:r>
          </a:p>
          <a:p>
            <a:pPr marL="0" indent="0">
              <a:buNone/>
            </a:pPr>
            <a:r>
              <a:rPr lang="en-GB" dirty="0" err="1">
                <a:latin typeface="Dante" panose="02020502050200020203" pitchFamily="18" charset="0"/>
                <a:cs typeface="Arial" panose="020B0604020202020204" pitchFamily="34" charset="0"/>
              </a:rPr>
              <a:t>Brynjarsdóttir</a:t>
            </a:r>
            <a:r>
              <a:rPr lang="en-GB" dirty="0">
                <a:latin typeface="Dante" panose="02020502050200020203" pitchFamily="18" charset="0"/>
                <a:cs typeface="Arial" panose="020B0604020202020204" pitchFamily="34" charset="0"/>
              </a:rPr>
              <a:t>, J. &amp; Berliner, L. M. (2014). Dimension-reduced </a:t>
            </a:r>
            <a:r>
              <a:rPr lang="en-GB" dirty="0" err="1">
                <a:latin typeface="Dante" panose="02020502050200020203" pitchFamily="18" charset="0"/>
                <a:cs typeface="Arial" panose="020B0604020202020204" pitchFamily="34" charset="0"/>
              </a:rPr>
              <a:t>modeling</a:t>
            </a:r>
            <a:r>
              <a:rPr lang="en-GB" dirty="0">
                <a:latin typeface="Dante" panose="02020502050200020203" pitchFamily="18" charset="0"/>
                <a:cs typeface="Arial" panose="020B0604020202020204" pitchFamily="34" charset="0"/>
              </a:rPr>
              <a:t> of </a:t>
            </a:r>
            <a:r>
              <a:rPr lang="en-GB" dirty="0" err="1">
                <a:latin typeface="Dante" panose="02020502050200020203" pitchFamily="18" charset="0"/>
                <a:cs typeface="Arial" panose="020B0604020202020204" pitchFamily="34" charset="0"/>
              </a:rPr>
              <a:t>spatio</a:t>
            </a:r>
            <a:r>
              <a:rPr lang="en-GB" dirty="0">
                <a:latin typeface="Dante" panose="02020502050200020203" pitchFamily="18" charset="0"/>
                <a:cs typeface="Arial" panose="020B0604020202020204" pitchFamily="34" charset="0"/>
              </a:rPr>
              <a:t>-temporal processes. Journal of the American Statistical Association, 109 (508), 1647-1659.</a:t>
            </a:r>
          </a:p>
          <a:p>
            <a:pPr marL="0" indent="0">
              <a:buNone/>
            </a:pPr>
            <a:r>
              <a:rPr lang="en-GB" dirty="0" err="1">
                <a:latin typeface="Dante" panose="02020502050200020203" pitchFamily="18" charset="0"/>
                <a:cs typeface="Arial" panose="020B0604020202020204" pitchFamily="34" charset="0"/>
              </a:rPr>
              <a:t>Cressie</a:t>
            </a:r>
            <a:r>
              <a:rPr lang="en-GB" dirty="0">
                <a:latin typeface="Dante" panose="02020502050200020203" pitchFamily="18" charset="0"/>
                <a:cs typeface="Arial" panose="020B0604020202020204" pitchFamily="34" charset="0"/>
              </a:rPr>
              <a:t>, N. &amp; </a:t>
            </a:r>
            <a:r>
              <a:rPr lang="en-GB" dirty="0" err="1">
                <a:latin typeface="Dante" panose="02020502050200020203" pitchFamily="18" charset="0"/>
                <a:cs typeface="Arial" panose="020B0604020202020204" pitchFamily="34" charset="0"/>
              </a:rPr>
              <a:t>Johannesson</a:t>
            </a:r>
            <a:r>
              <a:rPr lang="en-GB" dirty="0">
                <a:latin typeface="Dante" panose="02020502050200020203" pitchFamily="18" charset="0"/>
                <a:cs typeface="Arial" panose="020B0604020202020204" pitchFamily="34" charset="0"/>
              </a:rPr>
              <a:t>, G. (2008). Fixed rank kriging for very large spatial data sets. Journal of the Royal Statistical Society: Series B (Statistical Methodology), 70 (1), 209-226.</a:t>
            </a:r>
          </a:p>
          <a:p>
            <a:pPr marL="0" indent="0">
              <a:buNone/>
            </a:pPr>
            <a:r>
              <a:rPr lang="en-GB" dirty="0">
                <a:latin typeface="Dante" panose="02020502050200020203" pitchFamily="18" charset="0"/>
                <a:cs typeface="Arial" panose="020B0604020202020204" pitchFamily="34" charset="0"/>
              </a:rPr>
              <a:t>Fuentes, M. &amp; Raftery, A. E. (2005). Model evaluation and spatial interpolation by Bayesian combination of observations with outputs from numerical models. Biometrics, 61 (1), 36-45.</a:t>
            </a:r>
          </a:p>
          <a:p>
            <a:pPr marL="0" indent="0">
              <a:buNone/>
            </a:pPr>
            <a:r>
              <a:rPr lang="en-GB" dirty="0">
                <a:latin typeface="Dante" panose="02020502050200020203" pitchFamily="18" charset="0"/>
                <a:cs typeface="Arial" panose="020B0604020202020204" pitchFamily="34" charset="0"/>
              </a:rPr>
              <a:t>Gelfand, A. E., Kim, H.-J., </a:t>
            </a:r>
            <a:r>
              <a:rPr lang="en-GB" dirty="0" err="1">
                <a:latin typeface="Dante" panose="02020502050200020203" pitchFamily="18" charset="0"/>
                <a:cs typeface="Arial" panose="020B0604020202020204" pitchFamily="34" charset="0"/>
              </a:rPr>
              <a:t>Sirmans</a:t>
            </a:r>
            <a:r>
              <a:rPr lang="en-GB" dirty="0">
                <a:latin typeface="Dante" panose="02020502050200020203" pitchFamily="18" charset="0"/>
                <a:cs typeface="Arial" panose="020B0604020202020204" pitchFamily="34" charset="0"/>
              </a:rPr>
              <a:t>, C. &amp; Banerjee, S. (2003). Spatial modelling with spatially varying coefficient processes. Journal of the American Statistical Association, 98 (462), 387-396.</a:t>
            </a:r>
          </a:p>
          <a:p>
            <a:pPr marL="0" indent="0">
              <a:buNone/>
            </a:pPr>
            <a:r>
              <a:rPr lang="en-GB" dirty="0">
                <a:latin typeface="Dante" panose="02020502050200020203" pitchFamily="18" charset="0"/>
                <a:cs typeface="Arial" panose="020B0604020202020204" pitchFamily="34" charset="0"/>
              </a:rPr>
              <a:t>Ludwig, G., Chu, T., Zhu, J., Wang, H., Koehler, K. et al. (2017). Static and roving sensor data fusion for </a:t>
            </a:r>
            <a:r>
              <a:rPr lang="en-GB" dirty="0" err="1">
                <a:latin typeface="Dante" panose="02020502050200020203" pitchFamily="18" charset="0"/>
                <a:cs typeface="Arial" panose="020B0604020202020204" pitchFamily="34" charset="0"/>
              </a:rPr>
              <a:t>spatio</a:t>
            </a:r>
            <a:r>
              <a:rPr lang="en-GB" dirty="0">
                <a:latin typeface="Dante" panose="02020502050200020203" pitchFamily="18" charset="0"/>
                <a:cs typeface="Arial" panose="020B0604020202020204" pitchFamily="34" charset="0"/>
              </a:rPr>
              <a:t>-temporal hazard mapping with application to occupational exposure assessment. The Annals of Applied Statistics, 11 (1), 139-160.</a:t>
            </a:r>
          </a:p>
          <a:p>
            <a:pPr marL="0" indent="0">
              <a:buNone/>
            </a:pPr>
            <a:r>
              <a:rPr lang="it-IT" dirty="0">
                <a:latin typeface="Dante" panose="02020502050200020203" pitchFamily="18" charset="0"/>
                <a:cs typeface="Arial" panose="020B0604020202020204" pitchFamily="34" charset="0"/>
              </a:rPr>
              <a:t>Nguyen, H., Cressie, N. &amp; Braverman, A. (2012). Spatial statistical data fu</a:t>
            </a:r>
            <a:r>
              <a:rPr lang="en-GB" dirty="0" err="1">
                <a:latin typeface="Dante" panose="02020502050200020203" pitchFamily="18" charset="0"/>
                <a:cs typeface="Arial" panose="020B0604020202020204" pitchFamily="34" charset="0"/>
              </a:rPr>
              <a:t>sion</a:t>
            </a:r>
            <a:r>
              <a:rPr lang="en-GB" dirty="0">
                <a:latin typeface="Dante" panose="02020502050200020203" pitchFamily="18" charset="0"/>
                <a:cs typeface="Arial" panose="020B0604020202020204" pitchFamily="34" charset="0"/>
              </a:rPr>
              <a:t> for remote sensing applications. Journal of the American Statistical Association, 107 (499), 1004-1018.</a:t>
            </a:r>
          </a:p>
          <a:p>
            <a:pPr marL="0" indent="0">
              <a:buNone/>
            </a:pPr>
            <a:r>
              <a:rPr lang="en-GB" dirty="0" err="1">
                <a:latin typeface="Dante" panose="02020502050200020203" pitchFamily="18" charset="0"/>
                <a:cs typeface="Arial" panose="020B0604020202020204" pitchFamily="34" charset="0"/>
              </a:rPr>
              <a:t>Sahu</a:t>
            </a:r>
            <a:r>
              <a:rPr lang="en-GB" dirty="0">
                <a:latin typeface="Dante" panose="02020502050200020203" pitchFamily="18" charset="0"/>
                <a:cs typeface="Arial" panose="020B0604020202020204" pitchFamily="34" charset="0"/>
              </a:rPr>
              <a:t>, S. K., Gelfand, A. E. &amp; Holland, D. M. (2010). Fusing point and areal level space-time data with application to wet deposition. Journal of the Royal Statistical Society: Series C (Applied Statistics), 59 (1), 77-103. </a:t>
            </a:r>
          </a:p>
          <a:p>
            <a:pPr marL="0" indent="0">
              <a:buNone/>
            </a:pPr>
            <a:r>
              <a:rPr lang="en-GB" dirty="0">
                <a:latin typeface="Dante" panose="02020502050200020203" pitchFamily="18" charset="0"/>
                <a:cs typeface="Arial" panose="020B0604020202020204" pitchFamily="34" charset="0"/>
              </a:rPr>
              <a:t>Ver </a:t>
            </a:r>
            <a:r>
              <a:rPr lang="en-GB" dirty="0" err="1">
                <a:latin typeface="Dante" panose="02020502050200020203" pitchFamily="18" charset="0"/>
                <a:cs typeface="Arial" panose="020B0604020202020204" pitchFamily="34" charset="0"/>
              </a:rPr>
              <a:t>Hoef</a:t>
            </a:r>
            <a:r>
              <a:rPr lang="en-GB" dirty="0">
                <a:latin typeface="Dante" panose="02020502050200020203" pitchFamily="18" charset="0"/>
                <a:cs typeface="Arial" panose="020B0604020202020204" pitchFamily="34" charset="0"/>
              </a:rPr>
              <a:t>, J. M., Peterson, E. &amp; Theobald, D. (2006). Spatial statistical models that use flow and stream distance. Environmental and Ecological Statistics, 13, 449-464.</a:t>
            </a:r>
          </a:p>
          <a:p>
            <a:pPr marL="0" indent="0">
              <a:buNone/>
            </a:pPr>
            <a:r>
              <a:rPr lang="en-GB" dirty="0">
                <a:latin typeface="Dante" panose="02020502050200020203" pitchFamily="18" charset="0"/>
                <a:cs typeface="Arial" panose="020B0604020202020204" pitchFamily="34" charset="0"/>
              </a:rPr>
              <a:t>Wilkie, C. J., Miller, C. A., Scott, E. M., O'Donnell, R. A., Hunter, P. D., </a:t>
            </a:r>
            <a:r>
              <a:rPr lang="en-GB" dirty="0" err="1">
                <a:latin typeface="Dante" panose="02020502050200020203" pitchFamily="18" charset="0"/>
                <a:cs typeface="Arial" panose="020B0604020202020204" pitchFamily="34" charset="0"/>
              </a:rPr>
              <a:t>Spyrakos</a:t>
            </a:r>
            <a:r>
              <a:rPr lang="en-GB" dirty="0">
                <a:latin typeface="Dante" panose="02020502050200020203" pitchFamily="18" charset="0"/>
                <a:cs typeface="Arial" panose="020B0604020202020204" pitchFamily="34" charset="0"/>
              </a:rPr>
              <a:t>, E. &amp; Tyler, A. N. (2019). Nonparametric statistical downscaling for the fusion of data of different spatiotemporal support. </a:t>
            </a:r>
            <a:r>
              <a:rPr lang="en-GB" dirty="0" err="1">
                <a:latin typeface="Dante" panose="02020502050200020203" pitchFamily="18" charset="0"/>
                <a:cs typeface="Arial" panose="020B0604020202020204" pitchFamily="34" charset="0"/>
              </a:rPr>
              <a:t>Environmetrics</a:t>
            </a:r>
            <a:r>
              <a:rPr lang="en-GB" dirty="0">
                <a:latin typeface="Dante" panose="02020502050200020203" pitchFamily="18" charset="0"/>
                <a:cs typeface="Arial" panose="020B0604020202020204" pitchFamily="34" charset="0"/>
              </a:rPr>
              <a:t>, 30 (3), e2549.</a:t>
            </a:r>
          </a:p>
          <a:p>
            <a:pPr marL="0" indent="0">
              <a:buNone/>
            </a:pPr>
            <a:r>
              <a:rPr lang="en-GB" dirty="0" err="1">
                <a:latin typeface="Dante" panose="02020502050200020203" pitchFamily="18" charset="0"/>
                <a:cs typeface="Arial" panose="020B0604020202020204" pitchFamily="34" charset="0"/>
              </a:rPr>
              <a:t>Yarali</a:t>
            </a:r>
            <a:r>
              <a:rPr lang="en-GB" dirty="0">
                <a:latin typeface="Dante" panose="02020502050200020203" pitchFamily="18" charset="0"/>
                <a:cs typeface="Arial" panose="020B0604020202020204" pitchFamily="34" charset="0"/>
              </a:rPr>
              <a:t>, E. &amp; </a:t>
            </a:r>
            <a:r>
              <a:rPr lang="en-GB" dirty="0" err="1">
                <a:latin typeface="Dante" panose="02020502050200020203" pitchFamily="18" charset="0"/>
                <a:cs typeface="Arial" panose="020B0604020202020204" pitchFamily="34" charset="0"/>
              </a:rPr>
              <a:t>Rivaz</a:t>
            </a:r>
            <a:r>
              <a:rPr lang="en-GB" dirty="0">
                <a:latin typeface="Dante" panose="02020502050200020203" pitchFamily="18" charset="0"/>
                <a:cs typeface="Arial" panose="020B0604020202020204" pitchFamily="34" charset="0"/>
              </a:rPr>
              <a:t>, F. (2020). Incorporating covariate information in the covariance structure of misaligned spatial data. </a:t>
            </a:r>
            <a:r>
              <a:rPr lang="en-GB" dirty="0" err="1">
                <a:latin typeface="Dante" panose="02020502050200020203" pitchFamily="18" charset="0"/>
                <a:cs typeface="Arial" panose="020B0604020202020204" pitchFamily="34" charset="0"/>
              </a:rPr>
              <a:t>Environmetrics</a:t>
            </a:r>
            <a:r>
              <a:rPr lang="en-GB" dirty="0">
                <a:latin typeface="Dante" panose="02020502050200020203" pitchFamily="18" charset="0"/>
                <a:cs typeface="Arial" panose="020B0604020202020204" pitchFamily="34" charset="0"/>
              </a:rPr>
              <a:t>, e2623.</a:t>
            </a:r>
          </a:p>
          <a:p>
            <a:endParaRPr lang="en-GB" dirty="0">
              <a:latin typeface="Dante" panose="020B0604020202020204" pitchFamily="18" charset="0"/>
            </a:endParaRPr>
          </a:p>
        </p:txBody>
      </p:sp>
      <p:pic>
        <p:nvPicPr>
          <p:cNvPr id="6" name="Picture 5" descr="A picture containing drawing&#10;&#10;Description automatically generated">
            <a:extLst>
              <a:ext uri="{FF2B5EF4-FFF2-40B4-BE49-F238E27FC236}">
                <a16:creationId xmlns:a16="http://schemas.microsoft.com/office/drawing/2014/main" id="{0A2896D9-16C3-4A01-AF01-EAE100324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8" name="TextBox 7">
            <a:extLst>
              <a:ext uri="{FF2B5EF4-FFF2-40B4-BE49-F238E27FC236}">
                <a16:creationId xmlns:a16="http://schemas.microsoft.com/office/drawing/2014/main" id="{A8EF29FC-AD14-49E0-96C6-D3D063A1EB31}"/>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22</a:t>
            </a:r>
          </a:p>
        </p:txBody>
      </p:sp>
      <p:pic>
        <p:nvPicPr>
          <p:cNvPr id="7" name="Picture 4">
            <a:extLst>
              <a:ext uri="{FF2B5EF4-FFF2-40B4-BE49-F238E27FC236}">
                <a16:creationId xmlns:a16="http://schemas.microsoft.com/office/drawing/2014/main" id="{703D76FB-FE7A-614D-9868-7415294179B9}"/>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3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7"/>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7"/>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7"/>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7"/>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7"/>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4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A3F14FD-8E31-4BCD-8D6F-CBA3293F24C3}"/>
              </a:ext>
            </a:extLst>
          </p:cNvPr>
          <p:cNvPicPr>
            <a:picLocks noChangeAspect="1" noChangeArrowheads="1"/>
          </p:cNvPicPr>
          <p:nvPr/>
        </p:nvPicPr>
        <p:blipFill>
          <a:blip r:embed="rId2">
            <a:alphaModFix amt="39000"/>
            <a:extLst>
              <a:ext uri="{28A0092B-C50C-407E-A947-70E740481C1C}">
                <a14:useLocalDpi xmlns:a14="http://schemas.microsoft.com/office/drawing/2010/main" val="0"/>
              </a:ext>
            </a:extLst>
          </a:blip>
          <a:srcRect/>
          <a:stretch>
            <a:fillRect/>
          </a:stretch>
        </p:blipFill>
        <p:spPr bwMode="auto">
          <a:xfrm>
            <a:off x="-1905000" y="0"/>
            <a:ext cx="1600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Background</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217415" y="1228258"/>
            <a:ext cx="6573234" cy="5474545"/>
          </a:xfrm>
        </p:spPr>
        <p:txBody>
          <a:bodyPr>
            <a:normAutofit fontScale="92500" lnSpcReduction="10000"/>
          </a:bodyPr>
          <a:lstStyle/>
          <a:p>
            <a:r>
              <a:rPr lang="en-GB" dirty="0">
                <a:latin typeface="Dante" panose="020B0604020202020204" pitchFamily="18" charset="0"/>
              </a:rPr>
              <a:t>The Ramganga is a major river in northern India, forming a main tributary of the Ganga</a:t>
            </a:r>
          </a:p>
          <a:p>
            <a:endParaRPr lang="en-GB" sz="1300" dirty="0">
              <a:latin typeface="Dante" panose="020B0604020202020204" pitchFamily="18" charset="0"/>
            </a:endParaRPr>
          </a:p>
          <a:p>
            <a:r>
              <a:rPr lang="en-GB" dirty="0">
                <a:latin typeface="Dante" panose="02020502050200020203" pitchFamily="18" charset="0"/>
              </a:rPr>
              <a:t>It is a vital source of water, but is polluted by agricultural fertiliser runoff, heavy metals and other chemicals from industrial cities, with sewage inflow from large populations along the river length</a:t>
            </a:r>
          </a:p>
          <a:p>
            <a:endParaRPr lang="en-GB" sz="1300" dirty="0">
              <a:latin typeface="Dante" panose="02020502050200020203" pitchFamily="18" charset="0"/>
            </a:endParaRPr>
          </a:p>
          <a:p>
            <a:r>
              <a:rPr lang="en-GB" dirty="0">
                <a:latin typeface="Dante" panose="02020502050200020203" pitchFamily="18" charset="0"/>
              </a:rPr>
              <a:t>The </a:t>
            </a:r>
            <a:r>
              <a:rPr lang="en-GB" b="1" dirty="0">
                <a:solidFill>
                  <a:srgbClr val="003865"/>
                </a:solidFill>
                <a:latin typeface="Dante" panose="02020502050200020203" pitchFamily="18" charset="0"/>
              </a:rPr>
              <a:t>Ramganga Water Data Fusion</a:t>
            </a:r>
            <a:r>
              <a:rPr lang="en-GB" dirty="0">
                <a:latin typeface="Dante" panose="02020502050200020203" pitchFamily="18" charset="0"/>
              </a:rPr>
              <a:t> project will develop statistical methodology to fuse data from multiple sources to understand spatial and temporal water quality patterns.</a:t>
            </a:r>
          </a:p>
          <a:p>
            <a:endParaRPr lang="en-GB" sz="1300" dirty="0">
              <a:latin typeface="Dante" panose="02020502050200020203" pitchFamily="18" charset="0"/>
            </a:endParaRPr>
          </a:p>
          <a:p>
            <a:r>
              <a:rPr lang="en-GB" dirty="0">
                <a:latin typeface="Dante" panose="02020502050200020203" pitchFamily="18" charset="0"/>
              </a:rPr>
              <a:t>Funded by EPRSC GCRF (EP/T003669/1), targeting ODA compliance</a:t>
            </a:r>
          </a:p>
        </p:txBody>
      </p:sp>
      <p:pic>
        <p:nvPicPr>
          <p:cNvPr id="8" name="Picture 7" descr="A picture containing drawing&#10;&#10;Description automatically generated">
            <a:extLst>
              <a:ext uri="{FF2B5EF4-FFF2-40B4-BE49-F238E27FC236}">
                <a16:creationId xmlns:a16="http://schemas.microsoft.com/office/drawing/2014/main" id="{0116B8FC-6D35-4C54-ADE9-68CBFDA6D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pic>
        <p:nvPicPr>
          <p:cNvPr id="7" name="Picture 6" descr="A close up of a sign&#10;&#10;Description automatically generated">
            <a:extLst>
              <a:ext uri="{FF2B5EF4-FFF2-40B4-BE49-F238E27FC236}">
                <a16:creationId xmlns:a16="http://schemas.microsoft.com/office/drawing/2014/main" id="{34A56C99-2A4F-499B-A458-1F28B3D22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476" y="4023248"/>
            <a:ext cx="1182847" cy="367469"/>
          </a:xfrm>
          <a:prstGeom prst="rect">
            <a:avLst/>
          </a:prstGeom>
        </p:spPr>
      </p:pic>
      <p:pic>
        <p:nvPicPr>
          <p:cNvPr id="9" name="Picture 2" descr="Study in Scotland, UK | Home | | University of Stirling">
            <a:extLst>
              <a:ext uri="{FF2B5EF4-FFF2-40B4-BE49-F238E27FC236}">
                <a16:creationId xmlns:a16="http://schemas.microsoft.com/office/drawing/2014/main" id="{76882842-5F52-46D5-959F-68A7B0F74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605" y="4023247"/>
            <a:ext cx="1469878" cy="3674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re for Ecology and Hydrology to become independent on 1 ...">
            <a:extLst>
              <a:ext uri="{FF2B5EF4-FFF2-40B4-BE49-F238E27FC236}">
                <a16:creationId xmlns:a16="http://schemas.microsoft.com/office/drawing/2014/main" id="{17CC77BE-0E24-4C1D-A1EB-6A2F072722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4765" y="3943071"/>
            <a:ext cx="1697165" cy="4476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bout us | The James Hutton Institute">
            <a:extLst>
              <a:ext uri="{FF2B5EF4-FFF2-40B4-BE49-F238E27FC236}">
                <a16:creationId xmlns:a16="http://schemas.microsoft.com/office/drawing/2014/main" id="{41EF988A-F309-4A20-93B9-AAAD71256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664" y="4390717"/>
            <a:ext cx="881317" cy="6376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IT Kanpur - India-EU ICT Standardisation">
            <a:extLst>
              <a:ext uri="{FF2B5EF4-FFF2-40B4-BE49-F238E27FC236}">
                <a16:creationId xmlns:a16="http://schemas.microsoft.com/office/drawing/2014/main" id="{AB718339-9AF6-4CA1-856F-31F0BD7457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751" y="4476874"/>
            <a:ext cx="2200028" cy="465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F6250F-FA04-4099-A895-3D5C1B916C22}"/>
              </a:ext>
            </a:extLst>
          </p:cNvPr>
          <p:cNvSpPr/>
          <p:nvPr/>
        </p:nvSpPr>
        <p:spPr>
          <a:xfrm>
            <a:off x="8627761" y="3575047"/>
            <a:ext cx="1824538" cy="307777"/>
          </a:xfrm>
          <a:prstGeom prst="rect">
            <a:avLst/>
          </a:prstGeom>
        </p:spPr>
        <p:txBody>
          <a:bodyPr wrap="none">
            <a:spAutoFit/>
          </a:bodyPr>
          <a:lstStyle/>
          <a:p>
            <a:r>
              <a:rPr lang="en-GB" sz="1400" b="1" dirty="0">
                <a:solidFill>
                  <a:srgbClr val="003865"/>
                </a:solidFill>
                <a:latin typeface="Arial" panose="020B0604020202020204" pitchFamily="34" charset="0"/>
                <a:cs typeface="Arial" panose="020B0604020202020204" pitchFamily="34" charset="0"/>
              </a:rPr>
              <a:t>Partner Institutions</a:t>
            </a:r>
          </a:p>
        </p:txBody>
      </p:sp>
      <p:sp>
        <p:nvSpPr>
          <p:cNvPr id="14" name="Rectangle 13">
            <a:extLst>
              <a:ext uri="{FF2B5EF4-FFF2-40B4-BE49-F238E27FC236}">
                <a16:creationId xmlns:a16="http://schemas.microsoft.com/office/drawing/2014/main" id="{FEE7549F-0EAB-49FC-84BB-2C2F3543577C}"/>
              </a:ext>
            </a:extLst>
          </p:cNvPr>
          <p:cNvSpPr/>
          <p:nvPr/>
        </p:nvSpPr>
        <p:spPr>
          <a:xfrm>
            <a:off x="8582075" y="5245229"/>
            <a:ext cx="1915909" cy="307777"/>
          </a:xfrm>
          <a:prstGeom prst="rect">
            <a:avLst/>
          </a:prstGeom>
        </p:spPr>
        <p:txBody>
          <a:bodyPr wrap="none">
            <a:spAutoFit/>
          </a:bodyPr>
          <a:lstStyle/>
          <a:p>
            <a:r>
              <a:rPr lang="en-GB" sz="1400" b="1" dirty="0">
                <a:solidFill>
                  <a:srgbClr val="003865"/>
                </a:solidFill>
                <a:latin typeface="Arial" panose="020B0604020202020204" pitchFamily="34" charset="0"/>
                <a:cs typeface="Arial" panose="020B0604020202020204" pitchFamily="34" charset="0"/>
              </a:rPr>
              <a:t>Supporting Partners</a:t>
            </a:r>
          </a:p>
        </p:txBody>
      </p:sp>
      <p:pic>
        <p:nvPicPr>
          <p:cNvPr id="2052" name="Picture 4" descr="Image result for iukwc logo">
            <a:extLst>
              <a:ext uri="{FF2B5EF4-FFF2-40B4-BE49-F238E27FC236}">
                <a16:creationId xmlns:a16="http://schemas.microsoft.com/office/drawing/2014/main" id="{3CCD0811-8B7B-45DA-A3C7-0476E73B43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5210" y="5467156"/>
            <a:ext cx="799136" cy="7991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amami gange logo">
            <a:extLst>
              <a:ext uri="{FF2B5EF4-FFF2-40B4-BE49-F238E27FC236}">
                <a16:creationId xmlns:a16="http://schemas.microsoft.com/office/drawing/2014/main" id="{60955333-CE7A-4FC0-825E-EB6D1D8291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3847" y="5591144"/>
            <a:ext cx="1212697" cy="61408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hseer Trust | Rivers - Fish - People | Conservation">
            <a:extLst>
              <a:ext uri="{FF2B5EF4-FFF2-40B4-BE49-F238E27FC236}">
                <a16:creationId xmlns:a16="http://schemas.microsoft.com/office/drawing/2014/main" id="{E0D5EBE6-AB98-4733-856B-5FC70DF80C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0018" y="5621598"/>
            <a:ext cx="1254863" cy="5531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nk – AquaWatch">
            <a:extLst>
              <a:ext uri="{FF2B5EF4-FFF2-40B4-BE49-F238E27FC236}">
                <a16:creationId xmlns:a16="http://schemas.microsoft.com/office/drawing/2014/main" id="{F0F3BC48-7B87-4E9F-8759-64252F80AB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2938" y="5692694"/>
            <a:ext cx="1452355" cy="34805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50679B9-445C-4C96-87B4-D1C30AB24EFA}"/>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523078380"/>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48359 -0.24861" pathEditMode="relative" ptsTypes="AA">
                                      <p:cBhvr>
                                        <p:cTn id="6" dur="30000" fill="hold"/>
                                        <p:tgtEl>
                                          <p:spTgt spid="205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205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48359 -0.24861 L 0.08529 -0.16076" pathEditMode="relative" ptsTypes="AA">
                                      <p:cBhvr>
                                        <p:cTn id="11" dur="30000" fill="hold"/>
                                        <p:tgtEl>
                                          <p:spTgt spid="2050"/>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8529 -0.16076 L -0.39446 -0.24861" pathEditMode="relative" ptsTypes="AA">
                                      <p:cBhvr>
                                        <p:cTn id="14" dur="30000" fill="hold"/>
                                        <p:tgtEl>
                                          <p:spTgt spid="2050"/>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39446 -0.24861 L 0 0" pathEditMode="relative" ptsTypes="AA">
                                      <p:cBhvr>
                                        <p:cTn id="17" dur="30000" fill="hold"/>
                                        <p:tgtEl>
                                          <p:spTgt spid="2050"/>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2050"/>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2050"/>
                                        </p:tgtEl>
                                        <p:attrNameLst>
                                          <p:attrName>ppt_x</p:attrName>
                                          <p:attrName>ppt_y</p:attrName>
                                        </p:attrNameLst>
                                      </p:cBhvr>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E26BE8A8-BBB4-8644-B759-5FC47A80184D}"/>
              </a:ext>
            </a:extLst>
          </p:cNvPr>
          <p:cNvPicPr>
            <a:picLocks noChangeAspect="1" noChangeArrowheads="1"/>
          </p:cNvPicPr>
          <p:nvPr/>
        </p:nvPicPr>
        <p:blipFill>
          <a:blip r:embed="rId3">
            <a:alphaModFix amt="54000"/>
            <a:extLst>
              <a:ext uri="{28A0092B-C50C-407E-A947-70E740481C1C}">
                <a14:useLocalDpi xmlns:a14="http://schemas.microsoft.com/office/drawing/2010/main" val="0"/>
              </a:ext>
            </a:extLst>
          </a:blip>
          <a:srcRect/>
          <a:stretch>
            <a:fillRect/>
          </a:stretch>
        </p:blipFill>
        <p:spPr bwMode="auto">
          <a:xfrm>
            <a:off x="0" y="-628113"/>
            <a:ext cx="12192000" cy="81142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Aim</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578340"/>
            <a:ext cx="7651459" cy="5150738"/>
          </a:xfrm>
        </p:spPr>
        <p:txBody>
          <a:bodyPr>
            <a:normAutofit/>
          </a:bodyPr>
          <a:lstStyle/>
          <a:p>
            <a:r>
              <a:rPr lang="en-GB" dirty="0">
                <a:latin typeface="Dante" panose="020B0604020202020204" pitchFamily="18" charset="0"/>
              </a:rPr>
              <a:t>Fusion of spatially and temporally sparse </a:t>
            </a:r>
            <a:r>
              <a:rPr lang="en-GB" b="1" dirty="0">
                <a:solidFill>
                  <a:srgbClr val="003865"/>
                </a:solidFill>
                <a:latin typeface="Dante" panose="020B0604020202020204" pitchFamily="18" charset="0"/>
              </a:rPr>
              <a:t>in situ </a:t>
            </a:r>
            <a:r>
              <a:rPr lang="en-GB" dirty="0">
                <a:latin typeface="Dante" panose="020B0604020202020204" pitchFamily="18" charset="0"/>
              </a:rPr>
              <a:t>water quality measurements with </a:t>
            </a:r>
            <a:r>
              <a:rPr lang="en-GB" b="1" dirty="0">
                <a:solidFill>
                  <a:srgbClr val="003865"/>
                </a:solidFill>
                <a:latin typeface="Dante" panose="020B0604020202020204" pitchFamily="18" charset="0"/>
              </a:rPr>
              <a:t>satellite</a:t>
            </a:r>
            <a:r>
              <a:rPr lang="en-GB" dirty="0">
                <a:latin typeface="Dante" panose="020B0604020202020204" pitchFamily="18" charset="0"/>
              </a:rPr>
              <a:t> observations from Sentinel-2 and </a:t>
            </a:r>
            <a:r>
              <a:rPr lang="en-GB" b="1" dirty="0">
                <a:solidFill>
                  <a:srgbClr val="003865"/>
                </a:solidFill>
                <a:latin typeface="Dante" panose="020B0604020202020204" pitchFamily="18" charset="0"/>
              </a:rPr>
              <a:t>drone-mounted</a:t>
            </a:r>
            <a:r>
              <a:rPr lang="en-GB" dirty="0">
                <a:latin typeface="Dante" panose="020B0604020202020204" pitchFamily="18" charset="0"/>
              </a:rPr>
              <a:t> hyperspectral imagery</a:t>
            </a:r>
          </a:p>
          <a:p>
            <a:endParaRPr lang="en-GB" dirty="0">
              <a:latin typeface="Dante" panose="020B0604020202020204" pitchFamily="18" charset="0"/>
            </a:endParaRPr>
          </a:p>
          <a:p>
            <a:r>
              <a:rPr lang="en-GB" dirty="0">
                <a:latin typeface="Dante" panose="020B0604020202020204" pitchFamily="18" charset="0"/>
              </a:rPr>
              <a:t>Aim to produce a spatially contiguous estimate of water quality along the river, with uncertainty quantification</a:t>
            </a:r>
          </a:p>
          <a:p>
            <a:endParaRPr lang="en-GB" dirty="0">
              <a:latin typeface="Palatino Linotype" panose="02040502050505030304" pitchFamily="18" charset="0"/>
            </a:endParaRPr>
          </a:p>
          <a:p>
            <a:r>
              <a:rPr lang="en-GB" dirty="0">
                <a:latin typeface="Dante" panose="02020502050200020203" pitchFamily="18" charset="0"/>
              </a:rPr>
              <a:t>Specifically, development of statistical methodology to accomplish this</a:t>
            </a:r>
          </a:p>
        </p:txBody>
      </p:sp>
      <p:pic>
        <p:nvPicPr>
          <p:cNvPr id="8" name="Picture 7" descr="A picture containing drawing&#10;&#10;Description automatically generated">
            <a:extLst>
              <a:ext uri="{FF2B5EF4-FFF2-40B4-BE49-F238E27FC236}">
                <a16:creationId xmlns:a16="http://schemas.microsoft.com/office/drawing/2014/main" id="{3C559336-1101-4210-85CA-D7722874E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pic>
        <p:nvPicPr>
          <p:cNvPr id="3074" name="Picture 2">
            <a:extLst>
              <a:ext uri="{FF2B5EF4-FFF2-40B4-BE49-F238E27FC236}">
                <a16:creationId xmlns:a16="http://schemas.microsoft.com/office/drawing/2014/main" id="{3990F24A-7895-4068-ACCE-BB8A20571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591" y="4153709"/>
            <a:ext cx="3352133" cy="2142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3DB8F2-BAE8-4C41-B29F-50803B2AB4B5}"/>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32785271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15795" pathEditMode="relative" ptsTypes="AA">
                                      <p:cBhvr>
                                        <p:cTn id="6" dur="30000" fill="hold"/>
                                        <p:tgtEl>
                                          <p:spTgt spid="9"/>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9"/>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15795 L 0 0" pathEditMode="relative" ptsTypes="AA">
                                      <p:cBhvr>
                                        <p:cTn id="11" dur="30000" fill="hold"/>
                                        <p:tgtEl>
                                          <p:spTgt spid="9"/>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9"/>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9"/>
                                        </p:tgtEl>
                                        <p:attrNameLst>
                                          <p:attrName>ppt_x</p:attrName>
                                          <p:attrName>ppt_y</p:attrName>
                                        </p:attrNameLst>
                                      </p:cBhvr>
                                    </p:animMotion>
                                  </p:childTnLst>
                                </p:cTn>
                              </p:par>
                            </p:childTnLst>
                          </p:cTn>
                        </p:par>
                      </p:childTnLst>
                    </p:cTn>
                  </p:par>
                </p:childTnLst>
              </p:cTn>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69E3071-46E1-FB4A-80C4-49CCDB436371}"/>
              </a:ext>
            </a:extLst>
          </p:cNvPr>
          <p:cNvPicPr>
            <a:picLocks noChangeAspect="1" noChangeArrowheads="1"/>
          </p:cNvPicPr>
          <p:nvPr/>
        </p:nvPicPr>
        <p:blipFill>
          <a:blip r:embed="rId2">
            <a:alphaModFix amt="69000"/>
            <a:extLst>
              <a:ext uri="{28A0092B-C50C-407E-A947-70E740481C1C}">
                <a14:useLocalDpi xmlns:a14="http://schemas.microsoft.com/office/drawing/2010/main" val="0"/>
              </a:ext>
            </a:extLst>
          </a:blip>
          <a:srcRect/>
          <a:stretch>
            <a:fillRect/>
          </a:stretch>
        </p:blipFill>
        <p:spPr bwMode="auto">
          <a:xfrm>
            <a:off x="0" y="-2667000"/>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2" y="-97304"/>
            <a:ext cx="11882308"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In situ from Water-Quality </a:t>
            </a:r>
            <a:r>
              <a:rPr lang="en-GB" sz="3600" dirty="0" err="1">
                <a:solidFill>
                  <a:schemeClr val="bg1"/>
                </a:solidFill>
                <a:latin typeface="Charis SIL" panose="02000500060000020004" pitchFamily="2" charset="0"/>
                <a:ea typeface="Charis SIL" panose="02000500060000020004" pitchFamily="2" charset="0"/>
                <a:cs typeface="Charis SIL" panose="02000500060000020004" pitchFamily="2" charset="0"/>
              </a:rPr>
              <a:t>Sonde</a:t>
            </a:r>
            <a:endPar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endParaRPr>
          </a:p>
        </p:txBody>
      </p:sp>
      <p:pic>
        <p:nvPicPr>
          <p:cNvPr id="10" name="Picture 9" descr="A picture containing drawing&#10;&#10;Description automatically generated">
            <a:extLst>
              <a:ext uri="{FF2B5EF4-FFF2-40B4-BE49-F238E27FC236}">
                <a16:creationId xmlns:a16="http://schemas.microsoft.com/office/drawing/2014/main" id="{526D093E-FD37-47FD-A5A9-D50158B27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9" name="TextBox 8">
            <a:extLst>
              <a:ext uri="{FF2B5EF4-FFF2-40B4-BE49-F238E27FC236}">
                <a16:creationId xmlns:a16="http://schemas.microsoft.com/office/drawing/2014/main" id="{71A2A320-9F45-4C0D-A726-B4774B2AFA2E}"/>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4</a:t>
            </a:r>
          </a:p>
        </p:txBody>
      </p:sp>
      <p:pic>
        <p:nvPicPr>
          <p:cNvPr id="6" name="Picture 5">
            <a:extLst>
              <a:ext uri="{FF2B5EF4-FFF2-40B4-BE49-F238E27FC236}">
                <a16:creationId xmlns:a16="http://schemas.microsoft.com/office/drawing/2014/main" id="{6B62CF47-7D72-6C4D-9BB0-8777688B4271}"/>
              </a:ext>
            </a:extLst>
          </p:cNvPr>
          <p:cNvPicPr>
            <a:picLocks noChangeAspect="1"/>
          </p:cNvPicPr>
          <p:nvPr/>
        </p:nvPicPr>
        <p:blipFill>
          <a:blip r:embed="rId4"/>
          <a:stretch>
            <a:fillRect/>
          </a:stretch>
        </p:blipFill>
        <p:spPr>
          <a:xfrm>
            <a:off x="6535479" y="1228259"/>
            <a:ext cx="5439162" cy="5439162"/>
          </a:xfrm>
          <a:prstGeom prst="rect">
            <a:avLst/>
          </a:prstGeom>
        </p:spPr>
      </p:pic>
      <p:sp>
        <p:nvSpPr>
          <p:cNvPr id="8" name="Content Placeholder 7">
            <a:extLst>
              <a:ext uri="{FF2B5EF4-FFF2-40B4-BE49-F238E27FC236}">
                <a16:creationId xmlns:a16="http://schemas.microsoft.com/office/drawing/2014/main" id="{2A529CAC-1181-B548-B784-9F0981B34AF4}"/>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9421F6F3-CFAD-204F-8253-6846054E52D3}"/>
              </a:ext>
            </a:extLst>
          </p:cNvPr>
          <p:cNvPicPr>
            <a:picLocks noChangeAspect="1"/>
          </p:cNvPicPr>
          <p:nvPr/>
        </p:nvPicPr>
        <p:blipFill>
          <a:blip r:embed="rId5"/>
          <a:stretch>
            <a:fillRect/>
          </a:stretch>
        </p:blipFill>
        <p:spPr>
          <a:xfrm>
            <a:off x="218507" y="2727693"/>
            <a:ext cx="5438015" cy="4061830"/>
          </a:xfrm>
          <a:prstGeom prst="rect">
            <a:avLst/>
          </a:prstGeom>
        </p:spPr>
      </p:pic>
    </p:spTree>
    <p:extLst>
      <p:ext uri="{BB962C8B-B14F-4D97-AF65-F5344CB8AC3E}">
        <p14:creationId xmlns:p14="http://schemas.microsoft.com/office/powerpoint/2010/main" val="406115559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60841" pathEditMode="relative" ptsTypes="AA">
                                      <p:cBhvr>
                                        <p:cTn id="6" dur="30000" fill="hold"/>
                                        <p:tgtEl>
                                          <p:spTgt spid="102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2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60841 L 0 0" pathEditMode="relative" ptsTypes="AA">
                                      <p:cBhvr>
                                        <p:cTn id="11" dur="30000" fill="hold"/>
                                        <p:tgtEl>
                                          <p:spTgt spid="102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2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26"/>
                                        </p:tgtEl>
                                        <p:attrNameLst>
                                          <p:attrName>ppt_x</p:attrName>
                                          <p:attrName>ppt_y</p:attrName>
                                        </p:attrNameLst>
                                      </p:cBhvr>
                                    </p:animMotion>
                                  </p:childTnLst>
                                </p:cTn>
                              </p:par>
                            </p:childTnLst>
                          </p:cTn>
                        </p:par>
                      </p:childTnLst>
                    </p:cTn>
                  </p:par>
                </p:childTnLst>
              </p:cTn>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1E07C668-1A77-4148-86D2-2023106EF0F0}"/>
              </a:ext>
            </a:extLst>
          </p:cNvPr>
          <p:cNvPicPr>
            <a:picLocks noChangeAspect="1" noChangeArrowheads="1"/>
          </p:cNvPicPr>
          <p:nvPr/>
        </p:nvPicPr>
        <p:blipFill>
          <a:blip r:embed="rId2">
            <a:alphaModFix amt="54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2" y="-97304"/>
            <a:ext cx="11882308"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Initial focus on fusing in situ and satellite data</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462814" y="1579491"/>
            <a:ext cx="7737910" cy="4744307"/>
          </a:xfrm>
        </p:spPr>
        <p:txBody>
          <a:bodyPr>
            <a:normAutofit/>
          </a:bodyPr>
          <a:lstStyle/>
          <a:p>
            <a:r>
              <a:rPr lang="en-GB" dirty="0">
                <a:latin typeface="Dante" panose="020B0604020202020204" pitchFamily="18" charset="0"/>
              </a:rPr>
              <a:t>10m grid cells from Sentinel-2 (ESA)</a:t>
            </a:r>
          </a:p>
          <a:p>
            <a:r>
              <a:rPr lang="en-GB" dirty="0">
                <a:latin typeface="Dante" panose="020B0604020202020204" pitchFamily="18" charset="0"/>
              </a:rPr>
              <a:t>Number of cells across river width varies (e.g. 3-18 in image)</a:t>
            </a:r>
          </a:p>
          <a:p>
            <a:r>
              <a:rPr lang="en-GB" dirty="0">
                <a:latin typeface="Dante" panose="020B0604020202020204" pitchFamily="18" charset="0"/>
              </a:rPr>
              <a:t>In situ data locations are very sparse in space</a:t>
            </a:r>
          </a:p>
          <a:p>
            <a:endParaRPr lang="en-GB" dirty="0">
              <a:latin typeface="Dante" panose="020B0604020202020204" pitchFamily="18" charset="0"/>
            </a:endParaRPr>
          </a:p>
          <a:p>
            <a:r>
              <a:rPr lang="en-GB" dirty="0">
                <a:latin typeface="Dante" panose="020B0604020202020204" pitchFamily="18" charset="0"/>
              </a:rPr>
              <a:t>Drone will cover short stretches of river in more detail than 10m scale (up to 1 or 2 cm) – additional methodological development required to fuse this dataset with in situ and satellite data</a:t>
            </a:r>
          </a:p>
          <a:p>
            <a:endParaRPr lang="en-GB" dirty="0">
              <a:latin typeface="Dante" panose="02020502050200020203" pitchFamily="18" charset="0"/>
            </a:endParaRPr>
          </a:p>
        </p:txBody>
      </p:sp>
      <p:pic>
        <p:nvPicPr>
          <p:cNvPr id="6" name="Content Placeholder 4" descr="Satellite image of a river, showing red-orange grid squares over the river.">
            <a:extLst>
              <a:ext uri="{FF2B5EF4-FFF2-40B4-BE49-F238E27FC236}">
                <a16:creationId xmlns:a16="http://schemas.microsoft.com/office/drawing/2014/main" id="{D624F782-49C1-484D-A390-9430AF33E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659" y="2104633"/>
            <a:ext cx="3663982" cy="513676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526D093E-FD37-47FD-A5A9-D50158B27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9" name="TextBox 8">
            <a:extLst>
              <a:ext uri="{FF2B5EF4-FFF2-40B4-BE49-F238E27FC236}">
                <a16:creationId xmlns:a16="http://schemas.microsoft.com/office/drawing/2014/main" id="{71A2A320-9F45-4C0D-A726-B4774B2AFA2E}"/>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426068469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8"/>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8"/>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8"/>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8"/>
                                        </p:tgtEl>
                                        <p:attrNameLst>
                                          <p:attrName>ppt_x</p:attrName>
                                          <p:attrName>ppt_y</p:attrName>
                                        </p:attrNameLst>
                                      </p:cBhvr>
                                    </p:animMotion>
                                  </p:childTnLst>
                                </p:cTn>
                              </p:par>
                            </p:childTnLst>
                          </p:cTn>
                        </p:par>
                      </p:childTnLst>
                    </p:cTn>
                  </p:par>
                </p:childTnLst>
              </p:cTn>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475B02-5B62-7048-B061-8D747A762969}"/>
              </a:ext>
            </a:extLst>
          </p:cNvPr>
          <p:cNvPicPr>
            <a:picLocks noChangeAspect="1"/>
          </p:cNvPicPr>
          <p:nvPr/>
        </p:nvPicPr>
        <p:blipFill>
          <a:blip r:embed="rId2">
            <a:alphaModFix amt="66000"/>
          </a:blip>
          <a:stretch>
            <a:fillRect/>
          </a:stretch>
        </p:blipFill>
        <p:spPr>
          <a:xfrm>
            <a:off x="0" y="-517492"/>
            <a:ext cx="12192000" cy="7919489"/>
          </a:xfrm>
          <a:prstGeom prst="rect">
            <a:avLst/>
          </a:prstGeom>
          <a:effectLst>
            <a:reflection blurRad="6350" stA="50000" endA="300" endPos="55000" dir="5400000" sy="-100000" algn="bl" rotWithShape="0"/>
          </a:effectLst>
          <a:scene3d>
            <a:camera prst="isometricRightUp"/>
            <a:lightRig rig="threePt" dir="t"/>
          </a:scene3d>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Existing data fusion methods</a:t>
            </a:r>
          </a:p>
        </p:txBody>
      </p:sp>
      <p:graphicFrame>
        <p:nvGraphicFramePr>
          <p:cNvPr id="6" name="Table 4">
            <a:extLst>
              <a:ext uri="{FF2B5EF4-FFF2-40B4-BE49-F238E27FC236}">
                <a16:creationId xmlns:a16="http://schemas.microsoft.com/office/drawing/2014/main" id="{A30C6E6C-7DAD-4257-B904-B908404F6C5C}"/>
              </a:ext>
            </a:extLst>
          </p:cNvPr>
          <p:cNvGraphicFramePr>
            <a:graphicFrameLocks/>
          </p:cNvGraphicFramePr>
          <p:nvPr>
            <p:extLst>
              <p:ext uri="{D42A27DB-BD31-4B8C-83A1-F6EECF244321}">
                <p14:modId xmlns:p14="http://schemas.microsoft.com/office/powerpoint/2010/main" val="3780838453"/>
              </p:ext>
            </p:extLst>
          </p:nvPr>
        </p:nvGraphicFramePr>
        <p:xfrm>
          <a:off x="838200" y="1231373"/>
          <a:ext cx="10515597" cy="5242560"/>
        </p:xfrm>
        <a:graphic>
          <a:graphicData uri="http://schemas.openxmlformats.org/drawingml/2006/table">
            <a:tbl>
              <a:tblPr firstRow="1" bandRow="1">
                <a:tableStyleId>{5FD0F851-EC5A-4D38-B0AD-8093EC10F338}</a:tableStyleId>
              </a:tblPr>
              <a:tblGrid>
                <a:gridCol w="3505199">
                  <a:extLst>
                    <a:ext uri="{9D8B030D-6E8A-4147-A177-3AD203B41FA5}">
                      <a16:colId xmlns:a16="http://schemas.microsoft.com/office/drawing/2014/main" val="2543857006"/>
                    </a:ext>
                  </a:extLst>
                </a:gridCol>
                <a:gridCol w="3505199">
                  <a:extLst>
                    <a:ext uri="{9D8B030D-6E8A-4147-A177-3AD203B41FA5}">
                      <a16:colId xmlns:a16="http://schemas.microsoft.com/office/drawing/2014/main" val="2198707152"/>
                    </a:ext>
                  </a:extLst>
                </a:gridCol>
                <a:gridCol w="3505199">
                  <a:extLst>
                    <a:ext uri="{9D8B030D-6E8A-4147-A177-3AD203B41FA5}">
                      <a16:colId xmlns:a16="http://schemas.microsoft.com/office/drawing/2014/main" val="3718496796"/>
                    </a:ext>
                  </a:extLst>
                </a:gridCol>
              </a:tblGrid>
              <a:tr h="0">
                <a:tc>
                  <a:txBody>
                    <a:bodyPr/>
                    <a:lstStyle/>
                    <a:p>
                      <a:r>
                        <a:rPr lang="en-GB" dirty="0">
                          <a:latin typeface="Arial" panose="020B0604020202020204" pitchFamily="34" charset="0"/>
                          <a:cs typeface="Arial" panose="020B0604020202020204" pitchFamily="34" charset="0"/>
                        </a:rPr>
                        <a:t>Method</a:t>
                      </a:r>
                    </a:p>
                  </a:txBody>
                  <a:tcPr/>
                </a:tc>
                <a:tc>
                  <a:txBody>
                    <a:bodyPr/>
                    <a:lstStyle/>
                    <a:p>
                      <a:r>
                        <a:rPr lang="en-GB" dirty="0">
                          <a:latin typeface="Arial" panose="020B0604020202020204" pitchFamily="34" charset="0"/>
                          <a:cs typeface="Arial" panose="020B0604020202020204" pitchFamily="34" charset="0"/>
                        </a:rPr>
                        <a:t>Advantages</a:t>
                      </a:r>
                    </a:p>
                  </a:txBody>
                  <a:tcPr/>
                </a:tc>
                <a:tc>
                  <a:txBody>
                    <a:bodyPr/>
                    <a:lstStyle/>
                    <a:p>
                      <a:r>
                        <a:rPr lang="en-GB" dirty="0">
                          <a:latin typeface="Arial" panose="020B0604020202020204" pitchFamily="34" charset="0"/>
                          <a:cs typeface="Arial" panose="020B0604020202020204" pitchFamily="34" charset="0"/>
                        </a:rPr>
                        <a:t>Disadvantages</a:t>
                      </a:r>
                    </a:p>
                  </a:txBody>
                  <a:tcPr/>
                </a:tc>
                <a:extLst>
                  <a:ext uri="{0D108BD9-81ED-4DB2-BD59-A6C34878D82A}">
                    <a16:rowId xmlns:a16="http://schemas.microsoft.com/office/drawing/2014/main" val="4027548546"/>
                  </a:ext>
                </a:extLst>
              </a:tr>
              <a:tr h="370840">
                <a:tc>
                  <a:txBody>
                    <a:bodyPr/>
                    <a:lstStyle/>
                    <a:p>
                      <a:r>
                        <a:rPr lang="en-GB" dirty="0">
                          <a:latin typeface="Arial" panose="020B0604020202020204" pitchFamily="34" charset="0"/>
                          <a:cs typeface="Arial" panose="020B0604020202020204" pitchFamily="34" charset="0"/>
                        </a:rPr>
                        <a:t>Bayesian melding </a:t>
                      </a:r>
                      <a:r>
                        <a:rPr lang="en-GB" sz="1200" baseline="30000" dirty="0">
                          <a:latin typeface="Arial" panose="020B0604020202020204" pitchFamily="34" charset="0"/>
                          <a:cs typeface="Arial" panose="020B0604020202020204" pitchFamily="34" charset="0"/>
                        </a:rPr>
                        <a:t>(Fuentes and Raftery, 2005)</a:t>
                      </a:r>
                    </a:p>
                  </a:txBody>
                  <a:tcPr/>
                </a:tc>
                <a:tc>
                  <a:txBody>
                    <a:bodyPr/>
                    <a:lstStyle/>
                    <a:p>
                      <a:r>
                        <a:rPr lang="en-GB" dirty="0">
                          <a:latin typeface="Arial" panose="020B0604020202020204" pitchFamily="34" charset="0"/>
                          <a:cs typeface="Arial" panose="020B0604020202020204" pitchFamily="34" charset="0"/>
                        </a:rPr>
                        <a:t>Fully Bayesian</a:t>
                      </a:r>
                    </a:p>
                  </a:txBody>
                  <a:tcPr/>
                </a:tc>
                <a:tc>
                  <a:txBody>
                    <a:bodyPr/>
                    <a:lstStyle/>
                    <a:p>
                      <a:r>
                        <a:rPr lang="en-GB" dirty="0">
                          <a:latin typeface="Arial" panose="020B0604020202020204" pitchFamily="34" charset="0"/>
                          <a:cs typeface="Arial" panose="020B0604020202020204" pitchFamily="34" charset="0"/>
                        </a:rPr>
                        <a:t>Very computationally intensive</a:t>
                      </a:r>
                    </a:p>
                    <a:p>
                      <a:r>
                        <a:rPr lang="en-GB" dirty="0">
                          <a:latin typeface="Arial" panose="020B0604020202020204" pitchFamily="34" charset="0"/>
                          <a:cs typeface="Arial" panose="020B0604020202020204" pitchFamily="34" charset="0"/>
                        </a:rPr>
                        <a:t>Spatial only</a:t>
                      </a:r>
                    </a:p>
                  </a:txBody>
                  <a:tcPr/>
                </a:tc>
                <a:extLst>
                  <a:ext uri="{0D108BD9-81ED-4DB2-BD59-A6C34878D82A}">
                    <a16:rowId xmlns:a16="http://schemas.microsoft.com/office/drawing/2014/main" val="215748772"/>
                  </a:ext>
                </a:extLst>
              </a:tr>
              <a:tr h="370840">
                <a:tc>
                  <a:txBody>
                    <a:bodyPr/>
                    <a:lstStyle/>
                    <a:p>
                      <a:r>
                        <a:rPr lang="en-GB" dirty="0">
                          <a:latin typeface="Arial" panose="020B0604020202020204" pitchFamily="34" charset="0"/>
                          <a:cs typeface="Arial" panose="020B0604020202020204" pitchFamily="34" charset="0"/>
                        </a:rPr>
                        <a:t>Fixed Rank Kriging &amp; Spatial Statistical Data Fusion</a:t>
                      </a:r>
                    </a:p>
                    <a:p>
                      <a:r>
                        <a:rPr lang="en-GB" sz="1200" baseline="-25000" dirty="0">
                          <a:latin typeface="Arial" panose="020B0604020202020204" pitchFamily="34" charset="0"/>
                          <a:cs typeface="Arial" panose="020B0604020202020204" pitchFamily="34" charset="0"/>
                        </a:rPr>
                        <a:t>(</a:t>
                      </a:r>
                      <a:r>
                        <a:rPr lang="en-GB" sz="1200" baseline="-25000" dirty="0" err="1">
                          <a:latin typeface="Arial" panose="020B0604020202020204" pitchFamily="34" charset="0"/>
                          <a:cs typeface="Arial" panose="020B0604020202020204" pitchFamily="34" charset="0"/>
                        </a:rPr>
                        <a:t>Cressie</a:t>
                      </a:r>
                      <a:r>
                        <a:rPr lang="en-GB" sz="1200" baseline="-25000" dirty="0">
                          <a:latin typeface="Arial" panose="020B0604020202020204" pitchFamily="34" charset="0"/>
                          <a:cs typeface="Arial" panose="020B0604020202020204" pitchFamily="34" charset="0"/>
                        </a:rPr>
                        <a:t> and </a:t>
                      </a:r>
                      <a:r>
                        <a:rPr lang="en-GB" sz="1200" baseline="-25000" dirty="0" err="1">
                          <a:latin typeface="Arial" panose="020B0604020202020204" pitchFamily="34" charset="0"/>
                          <a:cs typeface="Arial" panose="020B0604020202020204" pitchFamily="34" charset="0"/>
                        </a:rPr>
                        <a:t>Johannesson</a:t>
                      </a:r>
                      <a:r>
                        <a:rPr lang="en-GB" sz="1200" baseline="-25000" dirty="0">
                          <a:latin typeface="Arial" panose="020B0604020202020204" pitchFamily="34" charset="0"/>
                          <a:cs typeface="Arial" panose="020B0604020202020204" pitchFamily="34" charset="0"/>
                        </a:rPr>
                        <a:t>, 2008; Nguyen, </a:t>
                      </a:r>
                      <a:r>
                        <a:rPr lang="en-GB" sz="1200" baseline="-25000" dirty="0" err="1">
                          <a:latin typeface="Arial" panose="020B0604020202020204" pitchFamily="34" charset="0"/>
                          <a:cs typeface="Arial" panose="020B0604020202020204" pitchFamily="34" charset="0"/>
                        </a:rPr>
                        <a:t>Cressie</a:t>
                      </a:r>
                      <a:r>
                        <a:rPr lang="en-GB" sz="1200" baseline="-25000" dirty="0">
                          <a:latin typeface="Arial" panose="020B0604020202020204" pitchFamily="34" charset="0"/>
                          <a:cs typeface="Arial" panose="020B0604020202020204" pitchFamily="34" charset="0"/>
                        </a:rPr>
                        <a:t> and Braverman, 2012) </a:t>
                      </a:r>
                    </a:p>
                  </a:txBody>
                  <a:tcPr/>
                </a:tc>
                <a:tc>
                  <a:txBody>
                    <a:bodyPr/>
                    <a:lstStyle/>
                    <a:p>
                      <a:r>
                        <a:rPr lang="en-GB" dirty="0">
                          <a:latin typeface="Arial" panose="020B0604020202020204" pitchFamily="34" charset="0"/>
                          <a:cs typeface="Arial" panose="020B0604020202020204" pitchFamily="34" charset="0"/>
                        </a:rPr>
                        <a:t>Computationally efficient</a:t>
                      </a:r>
                    </a:p>
                  </a:txBody>
                  <a:tcPr/>
                </a:tc>
                <a:tc>
                  <a:txBody>
                    <a:bodyPr/>
                    <a:lstStyle/>
                    <a:p>
                      <a:r>
                        <a:rPr lang="en-GB" dirty="0">
                          <a:latin typeface="Arial" panose="020B0604020202020204" pitchFamily="34" charset="0"/>
                          <a:cs typeface="Arial" panose="020B0604020202020204" pitchFamily="34" charset="0"/>
                        </a:rPr>
                        <a:t>Spatial only</a:t>
                      </a:r>
                    </a:p>
                  </a:txBody>
                  <a:tcPr/>
                </a:tc>
                <a:extLst>
                  <a:ext uri="{0D108BD9-81ED-4DB2-BD59-A6C34878D82A}">
                    <a16:rowId xmlns:a16="http://schemas.microsoft.com/office/drawing/2014/main" val="462566986"/>
                  </a:ext>
                </a:extLst>
              </a:tr>
              <a:tr h="370840">
                <a:tc>
                  <a:txBody>
                    <a:bodyPr/>
                    <a:lstStyle/>
                    <a:p>
                      <a:r>
                        <a:rPr lang="en-GB" dirty="0">
                          <a:latin typeface="Arial" panose="020B0604020202020204" pitchFamily="34" charset="0"/>
                          <a:cs typeface="Arial" panose="020B0604020202020204" pitchFamily="34" charset="0"/>
                        </a:rPr>
                        <a:t>INLA framework </a:t>
                      </a:r>
                      <a:r>
                        <a:rPr lang="en-GB" sz="1200" baseline="30000" dirty="0">
                          <a:latin typeface="Arial" panose="020B0604020202020204" pitchFamily="34" charset="0"/>
                          <a:cs typeface="Arial" panose="020B0604020202020204" pitchFamily="34" charset="0"/>
                        </a:rPr>
                        <a:t>(Thomas et al., 2019) </a:t>
                      </a:r>
                    </a:p>
                  </a:txBody>
                  <a:tcPr/>
                </a:tc>
                <a:tc>
                  <a:txBody>
                    <a:bodyPr/>
                    <a:lstStyle/>
                    <a:p>
                      <a:r>
                        <a:rPr lang="en-GB" dirty="0">
                          <a:latin typeface="Arial" panose="020B0604020202020204" pitchFamily="34" charset="0"/>
                          <a:cs typeface="Arial" panose="020B0604020202020204" pitchFamily="34" charset="0"/>
                        </a:rPr>
                        <a:t>Computationally efficient</a:t>
                      </a:r>
                    </a:p>
                  </a:txBody>
                  <a:tcPr/>
                </a:tc>
                <a:tc>
                  <a:txBody>
                    <a:bodyPr/>
                    <a:lstStyle/>
                    <a:p>
                      <a:r>
                        <a:rPr lang="en-GB" dirty="0">
                          <a:latin typeface="Arial" panose="020B0604020202020204" pitchFamily="34" charset="0"/>
                          <a:cs typeface="Arial" panose="020B0604020202020204" pitchFamily="34" charset="0"/>
                        </a:rPr>
                        <a:t>Uses approximations</a:t>
                      </a:r>
                    </a:p>
                    <a:p>
                      <a:r>
                        <a:rPr lang="en-GB" dirty="0">
                          <a:latin typeface="Arial" panose="020B0604020202020204" pitchFamily="34" charset="0"/>
                          <a:cs typeface="Arial" panose="020B0604020202020204" pitchFamily="34" charset="0"/>
                        </a:rPr>
                        <a:t>Assumes discrete time</a:t>
                      </a:r>
                    </a:p>
                  </a:txBody>
                  <a:tcPr/>
                </a:tc>
                <a:extLst>
                  <a:ext uri="{0D108BD9-81ED-4DB2-BD59-A6C34878D82A}">
                    <a16:rowId xmlns:a16="http://schemas.microsoft.com/office/drawing/2014/main" val="1139776871"/>
                  </a:ext>
                </a:extLst>
              </a:tr>
              <a:tr h="370840">
                <a:tc>
                  <a:txBody>
                    <a:bodyPr/>
                    <a:lstStyle/>
                    <a:p>
                      <a:r>
                        <a:rPr lang="en-GB" dirty="0">
                          <a:latin typeface="Arial" panose="020B0604020202020204" pitchFamily="34" charset="0"/>
                          <a:cs typeface="Arial" panose="020B0604020202020204" pitchFamily="34" charset="0"/>
                        </a:rPr>
                        <a:t>Dimension-reduced statistical downscaling</a:t>
                      </a:r>
                    </a:p>
                    <a:p>
                      <a:r>
                        <a:rPr lang="en-GB" sz="1200" baseline="-25000" dirty="0">
                          <a:latin typeface="Arial" panose="020B0604020202020204" pitchFamily="34" charset="0"/>
                          <a:cs typeface="Arial" panose="020B0604020202020204" pitchFamily="34" charset="0"/>
                        </a:rPr>
                        <a:t>(</a:t>
                      </a:r>
                      <a:r>
                        <a:rPr lang="en-GB" sz="1200" baseline="-25000" dirty="0" err="1">
                          <a:latin typeface="Arial" panose="020B0604020202020204" pitchFamily="34" charset="0"/>
                          <a:cs typeface="Arial" panose="020B0604020202020204" pitchFamily="34" charset="0"/>
                        </a:rPr>
                        <a:t>Brynjarsdóttir</a:t>
                      </a:r>
                      <a:r>
                        <a:rPr lang="en-GB" sz="1200" baseline="-25000" dirty="0">
                          <a:latin typeface="Arial" panose="020B0604020202020204" pitchFamily="34" charset="0"/>
                          <a:cs typeface="Arial" panose="020B0604020202020204" pitchFamily="34" charset="0"/>
                        </a:rPr>
                        <a:t> and Berliner, 2014; </a:t>
                      </a:r>
                      <a:r>
                        <a:rPr lang="en-GB" sz="1200" baseline="-25000" dirty="0" err="1">
                          <a:latin typeface="Arial" panose="020B0604020202020204" pitchFamily="34" charset="0"/>
                          <a:cs typeface="Arial" panose="020B0604020202020204" pitchFamily="34" charset="0"/>
                        </a:rPr>
                        <a:t>Yarali</a:t>
                      </a:r>
                      <a:r>
                        <a:rPr lang="en-GB" sz="1200" baseline="-25000" dirty="0">
                          <a:latin typeface="Arial" panose="020B0604020202020204" pitchFamily="34" charset="0"/>
                          <a:cs typeface="Arial" panose="020B0604020202020204" pitchFamily="34" charset="0"/>
                        </a:rPr>
                        <a:t> and </a:t>
                      </a:r>
                      <a:r>
                        <a:rPr lang="en-GB" sz="1200" baseline="-25000" dirty="0" err="1">
                          <a:latin typeface="Arial" panose="020B0604020202020204" pitchFamily="34" charset="0"/>
                          <a:cs typeface="Arial" panose="020B0604020202020204" pitchFamily="34" charset="0"/>
                        </a:rPr>
                        <a:t>Rivaz</a:t>
                      </a:r>
                      <a:r>
                        <a:rPr lang="en-GB" sz="1200" baseline="-25000" dirty="0">
                          <a:latin typeface="Arial" panose="020B0604020202020204" pitchFamily="34" charset="0"/>
                          <a:cs typeface="Arial" panose="020B0604020202020204" pitchFamily="34" charset="0"/>
                        </a:rPr>
                        <a:t>, 2020) </a:t>
                      </a:r>
                    </a:p>
                  </a:txBody>
                  <a:tcPr/>
                </a:tc>
                <a:tc>
                  <a:txBody>
                    <a:bodyPr/>
                    <a:lstStyle/>
                    <a:p>
                      <a:r>
                        <a:rPr lang="en-GB" dirty="0">
                          <a:latin typeface="Arial" panose="020B0604020202020204" pitchFamily="34" charset="0"/>
                          <a:cs typeface="Arial" panose="020B0604020202020204" pitchFamily="34" charset="0"/>
                        </a:rPr>
                        <a:t>Computationally efficient</a:t>
                      </a:r>
                    </a:p>
                    <a:p>
                      <a:r>
                        <a:rPr lang="en-GB" dirty="0">
                          <a:latin typeface="Arial" panose="020B0604020202020204" pitchFamily="34" charset="0"/>
                          <a:cs typeface="Arial" panose="020B0604020202020204" pitchFamily="34" charset="0"/>
                        </a:rPr>
                        <a:t>Can represent large spatial regions</a:t>
                      </a:r>
                    </a:p>
                  </a:txBody>
                  <a:tcPr/>
                </a:tc>
                <a:tc>
                  <a:txBody>
                    <a:bodyPr/>
                    <a:lstStyle/>
                    <a:p>
                      <a:r>
                        <a:rPr lang="en-GB" dirty="0">
                          <a:latin typeface="Arial" panose="020B0604020202020204" pitchFamily="34" charset="0"/>
                          <a:cs typeface="Arial" panose="020B0604020202020204" pitchFamily="34" charset="0"/>
                        </a:rPr>
                        <a:t>Assumes discrete time</a:t>
                      </a:r>
                    </a:p>
                  </a:txBody>
                  <a:tcPr/>
                </a:tc>
                <a:extLst>
                  <a:ext uri="{0D108BD9-81ED-4DB2-BD59-A6C34878D82A}">
                    <a16:rowId xmlns:a16="http://schemas.microsoft.com/office/drawing/2014/main" val="2818457019"/>
                  </a:ext>
                </a:extLst>
              </a:tr>
              <a:tr h="370840">
                <a:tc>
                  <a:txBody>
                    <a:bodyPr/>
                    <a:lstStyle/>
                    <a:p>
                      <a:r>
                        <a:rPr lang="en-GB" dirty="0">
                          <a:latin typeface="Arial" panose="020B0604020202020204" pitchFamily="34" charset="0"/>
                          <a:cs typeface="Arial" panose="020B0604020202020204" pitchFamily="34" charset="0"/>
                        </a:rPr>
                        <a:t>Roving sensor data fusion </a:t>
                      </a:r>
                    </a:p>
                    <a:p>
                      <a:r>
                        <a:rPr lang="en-GB" sz="1200" baseline="30000" dirty="0">
                          <a:latin typeface="Arial" panose="020B0604020202020204" pitchFamily="34" charset="0"/>
                          <a:cs typeface="Arial" panose="020B0604020202020204" pitchFamily="34" charset="0"/>
                        </a:rPr>
                        <a:t>(Ludwig et al.,2017)</a:t>
                      </a:r>
                      <a:r>
                        <a:rPr lang="en-GB" dirty="0">
                          <a:latin typeface="Arial" panose="020B0604020202020204" pitchFamily="34" charset="0"/>
                          <a:cs typeface="Arial" panose="020B0604020202020204" pitchFamily="34" charset="0"/>
                        </a:rPr>
                        <a:t> </a:t>
                      </a:r>
                    </a:p>
                  </a:txBody>
                  <a:tcPr/>
                </a:tc>
                <a:tc>
                  <a:txBody>
                    <a:bodyPr/>
                    <a:lstStyle/>
                    <a:p>
                      <a:r>
                        <a:rPr lang="en-GB" dirty="0">
                          <a:latin typeface="Arial" panose="020B0604020202020204" pitchFamily="34" charset="0"/>
                          <a:cs typeface="Arial" panose="020B0604020202020204" pitchFamily="34" charset="0"/>
                        </a:rPr>
                        <a:t>Continuous space and time</a:t>
                      </a:r>
                    </a:p>
                    <a:p>
                      <a:r>
                        <a:rPr lang="en-GB" dirty="0">
                          <a:latin typeface="Arial" panose="020B0604020202020204" pitchFamily="34" charset="0"/>
                          <a:cs typeface="Arial" panose="020B0604020202020204" pitchFamily="34" charset="0"/>
                        </a:rPr>
                        <a:t>Allows moving sensor locations</a:t>
                      </a:r>
                    </a:p>
                  </a:txBody>
                  <a:tcPr/>
                </a:tc>
                <a:tc>
                  <a:txBody>
                    <a:bodyPr/>
                    <a:lstStyle/>
                    <a:p>
                      <a:r>
                        <a:rPr lang="en-GB" dirty="0">
                          <a:latin typeface="Arial" panose="020B0604020202020204" pitchFamily="34" charset="0"/>
                          <a:cs typeface="Arial" panose="020B0604020202020204" pitchFamily="34" charset="0"/>
                        </a:rPr>
                        <a:t>Likely to be computationally intensive over large spatial regions</a:t>
                      </a:r>
                    </a:p>
                  </a:txBody>
                  <a:tcPr/>
                </a:tc>
                <a:extLst>
                  <a:ext uri="{0D108BD9-81ED-4DB2-BD59-A6C34878D82A}">
                    <a16:rowId xmlns:a16="http://schemas.microsoft.com/office/drawing/2014/main" val="15139746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Spatially-varying coefficients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25000" dirty="0">
                          <a:latin typeface="Arial" panose="020B0604020202020204" pitchFamily="34" charset="0"/>
                          <a:cs typeface="Arial" panose="020B0604020202020204" pitchFamily="34" charset="0"/>
                        </a:rPr>
                        <a:t>(Gelfand et al., 2004; </a:t>
                      </a:r>
                      <a:r>
                        <a:rPr lang="en-GB" sz="1200" baseline="-25000" dirty="0" err="1">
                          <a:latin typeface="Arial" panose="020B0604020202020204" pitchFamily="34" charset="0"/>
                          <a:cs typeface="Arial" panose="020B0604020202020204" pitchFamily="34" charset="0"/>
                        </a:rPr>
                        <a:t>Sahu</a:t>
                      </a:r>
                      <a:r>
                        <a:rPr lang="en-GB" sz="1200" baseline="-25000" dirty="0">
                          <a:latin typeface="Arial" panose="020B0604020202020204" pitchFamily="34" charset="0"/>
                          <a:cs typeface="Arial" panose="020B0604020202020204" pitchFamily="34" charset="0"/>
                        </a:rPr>
                        <a:t> et al., 2010; </a:t>
                      </a:r>
                      <a:r>
                        <a:rPr lang="en-GB" sz="1200" baseline="-25000" dirty="0" err="1">
                          <a:latin typeface="Arial" panose="020B0604020202020204" pitchFamily="34" charset="0"/>
                          <a:cs typeface="Arial" panose="020B0604020202020204" pitchFamily="34" charset="0"/>
                        </a:rPr>
                        <a:t>Berrocal</a:t>
                      </a:r>
                      <a:r>
                        <a:rPr lang="en-GB" sz="1200" baseline="-25000" dirty="0">
                          <a:latin typeface="Arial" panose="020B0604020202020204" pitchFamily="34" charset="0"/>
                          <a:cs typeface="Arial" panose="020B0604020202020204" pitchFamily="34" charset="0"/>
                        </a:rPr>
                        <a:t> et al., 2010a, 2010b, 2012, 2014; Wilkie et al., 2019)</a:t>
                      </a:r>
                    </a:p>
                  </a:txBody>
                  <a:tcPr/>
                </a:tc>
                <a:tc>
                  <a:txBody>
                    <a:bodyPr/>
                    <a:lstStyle/>
                    <a:p>
                      <a:r>
                        <a:rPr lang="en-GB" dirty="0">
                          <a:latin typeface="Arial" panose="020B0604020202020204" pitchFamily="34" charset="0"/>
                          <a:cs typeface="Arial" panose="020B0604020202020204" pitchFamily="34" charset="0"/>
                        </a:rPr>
                        <a:t>Fully Bayesian</a:t>
                      </a:r>
                    </a:p>
                    <a:p>
                      <a:r>
                        <a:rPr lang="en-GB" dirty="0">
                          <a:latin typeface="Arial" panose="020B0604020202020204" pitchFamily="34" charset="0"/>
                          <a:cs typeface="Arial" panose="020B0604020202020204" pitchFamily="34" charset="0"/>
                        </a:rPr>
                        <a:t>Continuous space and time</a:t>
                      </a:r>
                    </a:p>
                  </a:txBody>
                  <a:tcPr/>
                </a:tc>
                <a:tc>
                  <a:txBody>
                    <a:bodyPr/>
                    <a:lstStyle/>
                    <a:p>
                      <a:r>
                        <a:rPr lang="en-GB" dirty="0">
                          <a:latin typeface="Arial" panose="020B0604020202020204" pitchFamily="34" charset="0"/>
                          <a:cs typeface="Arial" panose="020B0604020202020204" pitchFamily="34" charset="0"/>
                        </a:rPr>
                        <a:t>Can be computationally intensive (for predictions)</a:t>
                      </a:r>
                    </a:p>
                  </a:txBody>
                  <a:tcPr/>
                </a:tc>
                <a:extLst>
                  <a:ext uri="{0D108BD9-81ED-4DB2-BD59-A6C34878D82A}">
                    <a16:rowId xmlns:a16="http://schemas.microsoft.com/office/drawing/2014/main" val="2652570013"/>
                  </a:ext>
                </a:extLst>
              </a:tr>
            </a:tbl>
          </a:graphicData>
        </a:graphic>
      </p:graphicFrame>
      <p:pic>
        <p:nvPicPr>
          <p:cNvPr id="9" name="Picture 8" descr="A picture containing drawing&#10;&#10;Description automatically generated">
            <a:extLst>
              <a:ext uri="{FF2B5EF4-FFF2-40B4-BE49-F238E27FC236}">
                <a16:creationId xmlns:a16="http://schemas.microsoft.com/office/drawing/2014/main" id="{1F8C78AA-AFE9-4F75-828C-A5ACDF679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8" name="TextBox 7">
            <a:extLst>
              <a:ext uri="{FF2B5EF4-FFF2-40B4-BE49-F238E27FC236}">
                <a16:creationId xmlns:a16="http://schemas.microsoft.com/office/drawing/2014/main" id="{1AD0BEAD-3CF9-4A82-A1CC-D5757D0F8FB4}"/>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268987168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3264"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3264 L -0.00632 -0.03644" pathEditMode="relative" ptsTypes="AA">
                                      <p:cBhvr>
                                        <p:cTn id="11" dur="30000" fill="hold"/>
                                        <p:tgtEl>
                                          <p:spTgt spid="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00632 -0.03644 L 0 0" pathEditMode="relative" ptsTypes="AA">
                                      <p:cBhvr>
                                        <p:cTn id="14" dur="30000" fill="hold"/>
                                        <p:tgtEl>
                                          <p:spTgt spid="4"/>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4"/>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A23CB8-0A4F-0946-AC40-CBCDD0CA3315}"/>
              </a:ext>
            </a:extLst>
          </p:cNvPr>
          <p:cNvPicPr>
            <a:picLocks noChangeAspect="1" noChangeArrowheads="1"/>
          </p:cNvPicPr>
          <p:nvPr/>
        </p:nvPicPr>
        <p:blipFill>
          <a:blip r:embed="rId2">
            <a:alphaModFix amt="46000"/>
            <a:extLst>
              <a:ext uri="{28A0092B-C50C-407E-A947-70E740481C1C}">
                <a14:useLocalDpi xmlns:a14="http://schemas.microsoft.com/office/drawing/2010/main" val="0"/>
              </a:ext>
            </a:extLst>
          </a:blip>
          <a:srcRect/>
          <a:stretch>
            <a:fillRect/>
          </a:stretch>
        </p:blipFill>
        <p:spPr bwMode="auto">
          <a:xfrm>
            <a:off x="0" y="-137367"/>
            <a:ext cx="12192000" cy="71327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Data simulation</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944185" y="1502924"/>
            <a:ext cx="6151361" cy="4782037"/>
          </a:xfrm>
        </p:spPr>
        <p:txBody>
          <a:bodyPr>
            <a:normAutofit/>
          </a:bodyPr>
          <a:lstStyle/>
          <a:p>
            <a:r>
              <a:rPr lang="en-GB" dirty="0">
                <a:latin typeface="Dante" panose="020B0604020202020204" pitchFamily="18" charset="0"/>
              </a:rPr>
              <a:t>Data acquisition faces delays due to national and local lockdowns, so that data simulation is required</a:t>
            </a:r>
          </a:p>
          <a:p>
            <a:endParaRPr lang="en-GB" dirty="0">
              <a:latin typeface="Dante" panose="020B0604020202020204" pitchFamily="18" charset="0"/>
            </a:endParaRPr>
          </a:p>
          <a:p>
            <a:r>
              <a:rPr lang="en-GB" dirty="0">
                <a:latin typeface="Dante" panose="020B0604020202020204" pitchFamily="18" charset="0"/>
              </a:rPr>
              <a:t>Initially, simulation of in situ and remote-sensing data.</a:t>
            </a:r>
          </a:p>
          <a:p>
            <a:endParaRPr lang="en-GB" dirty="0">
              <a:latin typeface="Dante" panose="020B0604020202020204" pitchFamily="18" charset="0"/>
            </a:endParaRPr>
          </a:p>
          <a:p>
            <a:r>
              <a:rPr lang="en-GB" dirty="0">
                <a:latin typeface="Dante" panose="020B0604020202020204" pitchFamily="18" charset="0"/>
              </a:rPr>
              <a:t>Focus on simulating data for river around Moradabad (approximately 10km stretch), where data should be collected</a:t>
            </a:r>
          </a:p>
        </p:txBody>
      </p:sp>
      <p:pic>
        <p:nvPicPr>
          <p:cNvPr id="6" name="Picture 5">
            <a:extLst>
              <a:ext uri="{FF2B5EF4-FFF2-40B4-BE49-F238E27FC236}">
                <a16:creationId xmlns:a16="http://schemas.microsoft.com/office/drawing/2014/main" id="{FA1E023A-683E-4B8F-BCBF-FE82AD12E2C3}"/>
              </a:ext>
            </a:extLst>
          </p:cNvPr>
          <p:cNvPicPr>
            <a:picLocks noChangeAspect="1"/>
          </p:cNvPicPr>
          <p:nvPr/>
        </p:nvPicPr>
        <p:blipFill>
          <a:blip r:embed="rId3"/>
          <a:stretch>
            <a:fillRect/>
          </a:stretch>
        </p:blipFill>
        <p:spPr>
          <a:xfrm>
            <a:off x="7534926" y="1325563"/>
            <a:ext cx="4170089" cy="513676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904767A8-428B-4BEE-A100-D0DC2435C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10" name="TextBox 9">
            <a:extLst>
              <a:ext uri="{FF2B5EF4-FFF2-40B4-BE49-F238E27FC236}">
                <a16:creationId xmlns:a16="http://schemas.microsoft.com/office/drawing/2014/main" id="{20DDA49D-AC05-4776-934A-1CB94A80BD5C}"/>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8</a:t>
            </a:r>
          </a:p>
        </p:txBody>
      </p:sp>
      <p:pic>
        <p:nvPicPr>
          <p:cNvPr id="7" name="Graphic 6" descr="Internet">
            <a:extLst>
              <a:ext uri="{FF2B5EF4-FFF2-40B4-BE49-F238E27FC236}">
                <a16:creationId xmlns:a16="http://schemas.microsoft.com/office/drawing/2014/main" id="{928269D5-C4FA-9448-93F1-BCDDDD2FA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85" y="1779105"/>
            <a:ext cx="914400" cy="914400"/>
          </a:xfrm>
          <a:prstGeom prst="rect">
            <a:avLst/>
          </a:prstGeom>
        </p:spPr>
      </p:pic>
      <p:pic>
        <p:nvPicPr>
          <p:cNvPr id="11" name="Graphic 10" descr="Satellite dish">
            <a:extLst>
              <a:ext uri="{FF2B5EF4-FFF2-40B4-BE49-F238E27FC236}">
                <a16:creationId xmlns:a16="http://schemas.microsoft.com/office/drawing/2014/main" id="{F0E3E5D2-04DB-4D42-8455-A8AA65C8DE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05" y="3314206"/>
            <a:ext cx="914400" cy="914400"/>
          </a:xfrm>
          <a:prstGeom prst="rect">
            <a:avLst/>
          </a:prstGeom>
        </p:spPr>
      </p:pic>
    </p:spTree>
    <p:extLst>
      <p:ext uri="{BB962C8B-B14F-4D97-AF65-F5344CB8AC3E}">
        <p14:creationId xmlns:p14="http://schemas.microsoft.com/office/powerpoint/2010/main" val="1546063518"/>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7866" pathEditMode="relative" ptsTypes="AA">
                                      <p:cBhvr>
                                        <p:cTn id="6" dur="30000" fill="hold"/>
                                        <p:tgtEl>
                                          <p:spTgt spid="102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2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7866 L -0.24922 0.27866" pathEditMode="relative" ptsTypes="AA">
                                      <p:cBhvr>
                                        <p:cTn id="11" dur="30000" fill="hold"/>
                                        <p:tgtEl>
                                          <p:spTgt spid="1026"/>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7866 L 0 0" pathEditMode="relative" ptsTypes="AA">
                                      <p:cBhvr>
                                        <p:cTn id="14" dur="30000" fill="hold"/>
                                        <p:tgtEl>
                                          <p:spTgt spid="1026"/>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1026"/>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1026"/>
                                        </p:tgtEl>
                                        <p:attrNameLst>
                                          <p:attrName>ppt_x</p:attrName>
                                          <p:attrName>ppt_y</p:attrName>
                                        </p:attrNameLst>
                                      </p:cBhvr>
                                    </p:animMotion>
                                  </p:childTnLst>
                                </p:cTn>
                              </p:par>
                            </p:childTnLst>
                          </p:cTn>
                        </p:par>
                      </p:childTnLst>
                    </p:cTn>
                  </p:par>
                </p:childTnLst>
              </p:cTn>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066482-0EFC-4F49-A166-C69A2FC70BA5}"/>
              </a:ext>
            </a:extLst>
          </p:cNvPr>
          <p:cNvPicPr>
            <a:picLocks noChangeAspect="1"/>
          </p:cNvPicPr>
          <p:nvPr/>
        </p:nvPicPr>
        <p:blipFill>
          <a:blip r:embed="rId2">
            <a:alphaModFix amt="20000"/>
          </a:blip>
          <a:stretch>
            <a:fillRect/>
          </a:stretch>
        </p:blipFill>
        <p:spPr>
          <a:xfrm>
            <a:off x="-4995670" y="0"/>
            <a:ext cx="22183341" cy="6858000"/>
          </a:xfrm>
          <a:prstGeom prst="rect">
            <a:avLst/>
          </a:prstGeom>
        </p:spPr>
      </p:pic>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3" y="-97304"/>
            <a:ext cx="10515600"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Data simulation</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p:txBody>
          <a:bodyPr>
            <a:normAutofit/>
          </a:bodyPr>
          <a:lstStyle/>
          <a:p>
            <a:pPr marL="514350" indent="-514350">
              <a:buFont typeface="+mj-lt"/>
              <a:buAutoNum type="arabicPeriod"/>
            </a:pPr>
            <a:r>
              <a:rPr lang="en-GB" dirty="0">
                <a:latin typeface="Dante" panose="020B0604020202020204" pitchFamily="18" charset="0"/>
              </a:rPr>
              <a:t>What is necessary for </a:t>
            </a:r>
            <a:r>
              <a:rPr lang="en-GB" b="1" dirty="0">
                <a:latin typeface="Dante" panose="020B0604020202020204" pitchFamily="18" charset="0"/>
              </a:rPr>
              <a:t>methodological development</a:t>
            </a:r>
            <a:r>
              <a:rPr lang="en-GB" dirty="0">
                <a:latin typeface="Dante" panose="020B0604020202020204" pitchFamily="18" charset="0"/>
              </a:rPr>
              <a:t>, e.g. simulation of:</a:t>
            </a:r>
          </a:p>
          <a:p>
            <a:pPr lvl="1"/>
            <a:r>
              <a:rPr lang="en-GB" dirty="0">
                <a:latin typeface="Dante" panose="020B0604020202020204" pitchFamily="18" charset="0"/>
              </a:rPr>
              <a:t>point-scale in situ data</a:t>
            </a:r>
          </a:p>
          <a:p>
            <a:pPr lvl="1"/>
            <a:r>
              <a:rPr lang="en-GB" dirty="0">
                <a:latin typeface="Dante" panose="020B0604020202020204" pitchFamily="18" charset="0"/>
              </a:rPr>
              <a:t>grid cell satellite data </a:t>
            </a:r>
          </a:p>
          <a:p>
            <a:pPr lvl="1"/>
            <a:r>
              <a:rPr lang="en-GB" dirty="0">
                <a:latin typeface="Dante" panose="020B0604020202020204" pitchFamily="18" charset="0"/>
              </a:rPr>
              <a:t>drone data</a:t>
            </a:r>
          </a:p>
          <a:p>
            <a:pPr lvl="1"/>
            <a:endParaRPr lang="en-GB" dirty="0">
              <a:latin typeface="Dante" panose="020B0604020202020204" pitchFamily="18" charset="0"/>
            </a:endParaRPr>
          </a:p>
          <a:p>
            <a:pPr marL="514350" indent="-514350">
              <a:buFont typeface="+mj-lt"/>
              <a:buAutoNum type="arabicPeriod" startAt="2"/>
            </a:pPr>
            <a:r>
              <a:rPr lang="en-GB" dirty="0">
                <a:latin typeface="Dante" panose="020B0604020202020204" pitchFamily="18" charset="0"/>
              </a:rPr>
              <a:t>Extra challenges for </a:t>
            </a:r>
            <a:r>
              <a:rPr lang="en-GB" b="1" dirty="0">
                <a:latin typeface="Dante" panose="020B0604020202020204" pitchFamily="18" charset="0"/>
              </a:rPr>
              <a:t>application to river data</a:t>
            </a:r>
            <a:r>
              <a:rPr lang="en-GB" dirty="0">
                <a:latin typeface="Dante" panose="020B0604020202020204" pitchFamily="18" charset="0"/>
              </a:rPr>
              <a:t>, e.g.</a:t>
            </a:r>
          </a:p>
          <a:p>
            <a:pPr lvl="1"/>
            <a:r>
              <a:rPr lang="en-GB" dirty="0">
                <a:latin typeface="Dante" panose="020B0604020202020204" pitchFamily="18" charset="0"/>
              </a:rPr>
              <a:t>Appropriate mean values</a:t>
            </a:r>
          </a:p>
          <a:p>
            <a:pPr lvl="1"/>
            <a:r>
              <a:rPr lang="en-GB" dirty="0">
                <a:latin typeface="Dante" panose="020B0604020202020204" pitchFamily="18" charset="0"/>
              </a:rPr>
              <a:t>Spatial patterns along river length and across river width</a:t>
            </a:r>
          </a:p>
          <a:p>
            <a:pPr lvl="1"/>
            <a:r>
              <a:rPr lang="en-GB" dirty="0">
                <a:latin typeface="Dante" panose="020B0604020202020204" pitchFamily="18" charset="0"/>
              </a:rPr>
              <a:t>Seasonal patterns</a:t>
            </a:r>
          </a:p>
        </p:txBody>
      </p:sp>
      <p:pic>
        <p:nvPicPr>
          <p:cNvPr id="6" name="Picture 5" descr="A picture containing drawing&#10;&#10;Description automatically generated">
            <a:extLst>
              <a:ext uri="{FF2B5EF4-FFF2-40B4-BE49-F238E27FC236}">
                <a16:creationId xmlns:a16="http://schemas.microsoft.com/office/drawing/2014/main" id="{6D02BEB2-EE63-41FB-A82B-3D1FE5CA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8" name="TextBox 7">
            <a:extLst>
              <a:ext uri="{FF2B5EF4-FFF2-40B4-BE49-F238E27FC236}">
                <a16:creationId xmlns:a16="http://schemas.microsoft.com/office/drawing/2014/main" id="{C9FFFAA5-5B22-4CA6-88A6-E6C0E33CA965}"/>
              </a:ext>
            </a:extLst>
          </p:cNvPr>
          <p:cNvSpPr txBox="1"/>
          <p:nvPr/>
        </p:nvSpPr>
        <p:spPr>
          <a:xfrm>
            <a:off x="11705015" y="6512524"/>
            <a:ext cx="269626"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4117215852"/>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42367 -0.24861"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42367 -0.24861 L -0.86384 0.24861" pathEditMode="relative" ptsTypes="AA">
                                      <p:cBhvr>
                                        <p:cTn id="11" dur="30000" fill="hold"/>
                                        <p:tgtEl>
                                          <p:spTgt spid="10"/>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86384 0.24861 L 0 0" pathEditMode="relative" ptsTypes="AA">
                                      <p:cBhvr>
                                        <p:cTn id="14" dur="30000" fill="hold"/>
                                        <p:tgtEl>
                                          <p:spTgt spid="10"/>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10"/>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42559-B954-44C2-9E47-F838174D2C29}"/>
              </a:ext>
            </a:extLst>
          </p:cNvPr>
          <p:cNvSpPr/>
          <p:nvPr/>
        </p:nvSpPr>
        <p:spPr>
          <a:xfrm>
            <a:off x="0" y="0"/>
            <a:ext cx="12192000" cy="1030288"/>
          </a:xfrm>
          <a:prstGeom prst="rect">
            <a:avLst/>
          </a:prstGeom>
          <a:solidFill>
            <a:srgbClr val="003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5351A7-0C7E-4E7F-8679-B1F5827874B3}"/>
              </a:ext>
            </a:extLst>
          </p:cNvPr>
          <p:cNvSpPr>
            <a:spLocks noGrp="1"/>
          </p:cNvSpPr>
          <p:nvPr>
            <p:ph type="title"/>
          </p:nvPr>
        </p:nvSpPr>
        <p:spPr>
          <a:xfrm>
            <a:off x="309692" y="-97304"/>
            <a:ext cx="11577507" cy="1325563"/>
          </a:xfrm>
        </p:spPr>
        <p:txBody>
          <a:bodyPr>
            <a:normAutofit/>
          </a:bodyPr>
          <a:lstStyle/>
          <a:p>
            <a:r>
              <a:rPr lang="en-GB" sz="3600" dirty="0">
                <a:solidFill>
                  <a:schemeClr val="bg1"/>
                </a:solidFill>
                <a:latin typeface="Charis SIL" panose="02000500060000020004" pitchFamily="2" charset="0"/>
                <a:ea typeface="Charis SIL" panose="02000500060000020004" pitchFamily="2" charset="0"/>
                <a:cs typeface="Charis SIL" panose="02000500060000020004" pitchFamily="2" charset="0"/>
              </a:rPr>
              <a:t>Nonparametric statistical downscaling results</a:t>
            </a:r>
          </a:p>
        </p:txBody>
      </p:sp>
      <p:sp>
        <p:nvSpPr>
          <p:cNvPr id="3" name="Content Placeholder 2">
            <a:extLst>
              <a:ext uri="{FF2B5EF4-FFF2-40B4-BE49-F238E27FC236}">
                <a16:creationId xmlns:a16="http://schemas.microsoft.com/office/drawing/2014/main" id="{5073BE4C-9988-459B-92AD-1AB1A51B75B4}"/>
              </a:ext>
            </a:extLst>
          </p:cNvPr>
          <p:cNvSpPr>
            <a:spLocks noGrp="1"/>
          </p:cNvSpPr>
          <p:nvPr>
            <p:ph idx="1"/>
          </p:nvPr>
        </p:nvSpPr>
        <p:spPr>
          <a:xfrm>
            <a:off x="309693" y="1325563"/>
            <a:ext cx="11577507" cy="4851400"/>
          </a:xfrm>
        </p:spPr>
        <p:txBody>
          <a:bodyPr>
            <a:normAutofit/>
          </a:bodyPr>
          <a:lstStyle/>
          <a:p>
            <a:endParaRPr lang="en-GB" dirty="0">
              <a:latin typeface="Dante" panose="020B0604020202020204" pitchFamily="18" charset="0"/>
            </a:endParaRPr>
          </a:p>
          <a:p>
            <a:r>
              <a:rPr lang="en-GB" dirty="0">
                <a:latin typeface="Dante" panose="020B0604020202020204" pitchFamily="18" charset="0"/>
              </a:rPr>
              <a:t>Predictions follow the temporal patterns in the in situ data, but intervals are very wide</a:t>
            </a:r>
          </a:p>
          <a:p>
            <a:endParaRPr lang="en-GB" dirty="0">
              <a:latin typeface="Dante" panose="020B0604020202020204" pitchFamily="18" charset="0"/>
            </a:endParaRPr>
          </a:p>
          <a:p>
            <a:r>
              <a:rPr lang="en-GB" dirty="0">
                <a:latin typeface="Dante" panose="020B0604020202020204" pitchFamily="18" charset="0"/>
              </a:rPr>
              <a:t>High uncertainty is likely to be due to the very small number of in situ data locations</a:t>
            </a:r>
          </a:p>
          <a:p>
            <a:endParaRPr lang="en-GB" dirty="0">
              <a:latin typeface="Dante" panose="020B0604020202020204" pitchFamily="18" charset="0"/>
            </a:endParaRPr>
          </a:p>
          <a:p>
            <a:r>
              <a:rPr lang="en-GB" dirty="0">
                <a:latin typeface="Dante" panose="020B0604020202020204" pitchFamily="18" charset="0"/>
              </a:rPr>
              <a:t>Plots of predictions over space show that the method is pulling the predictions close to the in situ data, while retaining the patterns of the satellite data</a:t>
            </a:r>
          </a:p>
        </p:txBody>
      </p:sp>
      <p:pic>
        <p:nvPicPr>
          <p:cNvPr id="6" name="Picture 5" descr="A picture containing drawing&#10;&#10;Description automatically generated">
            <a:extLst>
              <a:ext uri="{FF2B5EF4-FFF2-40B4-BE49-F238E27FC236}">
                <a16:creationId xmlns:a16="http://schemas.microsoft.com/office/drawing/2014/main" id="{752B3DF4-299B-4A8A-9F1E-C63567018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018" y="345476"/>
            <a:ext cx="1092290" cy="339336"/>
          </a:xfrm>
          <a:prstGeom prst="rect">
            <a:avLst/>
          </a:prstGeom>
        </p:spPr>
      </p:pic>
      <p:sp>
        <p:nvSpPr>
          <p:cNvPr id="8" name="TextBox 7">
            <a:extLst>
              <a:ext uri="{FF2B5EF4-FFF2-40B4-BE49-F238E27FC236}">
                <a16:creationId xmlns:a16="http://schemas.microsoft.com/office/drawing/2014/main" id="{CE6CEEC8-785B-4403-A1D3-D0A337C46C9E}"/>
              </a:ext>
            </a:extLst>
          </p:cNvPr>
          <p:cNvSpPr txBox="1"/>
          <p:nvPr/>
        </p:nvSpPr>
        <p:spPr>
          <a:xfrm>
            <a:off x="11705015" y="6512524"/>
            <a:ext cx="354584" cy="276999"/>
          </a:xfrm>
          <a:prstGeom prst="rect">
            <a:avLst/>
          </a:prstGeom>
          <a:noFill/>
        </p:spPr>
        <p:txBody>
          <a:bodyPr wrap="none" rtlCol="0">
            <a:spAutoFit/>
          </a:bodyPr>
          <a:lstStyle/>
          <a:p>
            <a:r>
              <a:rPr lang="en-GB" sz="1200" dirty="0">
                <a:solidFill>
                  <a:srgbClr val="003865"/>
                </a:solidFill>
                <a:latin typeface="Arial" panose="020B0604020202020204" pitchFamily="34" charset="0"/>
                <a:cs typeface="Arial" panose="020B0604020202020204" pitchFamily="34" charset="0"/>
              </a:rPr>
              <a:t>15</a:t>
            </a:r>
          </a:p>
        </p:txBody>
      </p:sp>
      <p:pic>
        <p:nvPicPr>
          <p:cNvPr id="7" name="Picture 4">
            <a:extLst>
              <a:ext uri="{FF2B5EF4-FFF2-40B4-BE49-F238E27FC236}">
                <a16:creationId xmlns:a16="http://schemas.microsoft.com/office/drawing/2014/main" id="{5E5788D1-28B9-5341-B74D-E3A19EE34897}"/>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0" y="-628113"/>
            <a:ext cx="12186852" cy="811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1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98 -0.38599" pathEditMode="relative" ptsTypes="AA">
                                      <p:cBhvr>
                                        <p:cTn id="6" dur="30000" fill="hold"/>
                                        <p:tgtEl>
                                          <p:spTgt spid="7"/>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7"/>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98 -0.38599 L -0.24922 0.25559" pathEditMode="relative" ptsTypes="AA">
                                      <p:cBhvr>
                                        <p:cTn id="11" dur="30000" fill="hold"/>
                                        <p:tgtEl>
                                          <p:spTgt spid="7"/>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5559 L 0 0" pathEditMode="relative" ptsTypes="AA">
                                      <p:cBhvr>
                                        <p:cTn id="14" dur="30000" fill="hold"/>
                                        <p:tgtEl>
                                          <p:spTgt spid="7"/>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7"/>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3A51E71302765439775D78F1D23E5DE" ma:contentTypeVersion="13" ma:contentTypeDescription="Create a new document." ma:contentTypeScope="" ma:versionID="7fe955d693354b9e71b14b2aee38d3e9">
  <xsd:schema xmlns:xsd="http://www.w3.org/2001/XMLSchema" xmlns:xs="http://www.w3.org/2001/XMLSchema" xmlns:p="http://schemas.microsoft.com/office/2006/metadata/properties" xmlns:ns3="18b82c49-a696-4c7c-a064-79a18e095c71" xmlns:ns4="4a739a8a-6185-4d00-a030-d79a22489b90" targetNamespace="http://schemas.microsoft.com/office/2006/metadata/properties" ma:root="true" ma:fieldsID="230ab2376ddb5ac7bf4e7c6bfdfcf6db" ns3:_="" ns4:_="">
    <xsd:import namespace="18b82c49-a696-4c7c-a064-79a18e095c71"/>
    <xsd:import namespace="4a739a8a-6185-4d00-a030-d79a22489b9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82c49-a696-4c7c-a064-79a18e095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a739a8a-6185-4d00-a030-d79a22489b9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2861E1-C438-4906-B7F4-4A72D4F59532}">
  <ds:schemaRefs>
    <ds:schemaRef ds:uri="http://schemas.microsoft.com/sharepoint/v3/contenttype/forms"/>
  </ds:schemaRefs>
</ds:datastoreItem>
</file>

<file path=customXml/itemProps2.xml><?xml version="1.0" encoding="utf-8"?>
<ds:datastoreItem xmlns:ds="http://schemas.openxmlformats.org/officeDocument/2006/customXml" ds:itemID="{13B514FC-73BB-44C9-9336-906429D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b82c49-a696-4c7c-a064-79a18e095c71"/>
    <ds:schemaRef ds:uri="4a739a8a-6185-4d00-a030-d79a22489b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E8B7F7-4C81-4297-A021-626B1320C6C1}">
  <ds:schemaRefs>
    <ds:schemaRef ds:uri="http://purl.org/dc/terms/"/>
    <ds:schemaRef ds:uri="http://schemas.microsoft.com/office/2006/metadata/properties"/>
    <ds:schemaRef ds:uri="18b82c49-a696-4c7c-a064-79a18e095c71"/>
    <ds:schemaRef ds:uri="http://schemas.openxmlformats.org/package/2006/metadata/core-properties"/>
    <ds:schemaRef ds:uri="http://www.w3.org/XML/1998/namespace"/>
    <ds:schemaRef ds:uri="http://purl.org/dc/dcmitype/"/>
    <ds:schemaRef ds:uri="http://schemas.microsoft.com/office/infopath/2007/PartnerControls"/>
    <ds:schemaRef ds:uri="http://purl.org/dc/elements/1.1/"/>
    <ds:schemaRef ds:uri="http://schemas.microsoft.com/office/2006/documentManagement/types"/>
    <ds:schemaRef ds:uri="4a739a8a-6185-4d00-a030-d79a22489b90"/>
  </ds:schemaRefs>
</ds:datastoreItem>
</file>

<file path=docProps/app.xml><?xml version="1.0" encoding="utf-8"?>
<Properties xmlns="http://schemas.openxmlformats.org/officeDocument/2006/extended-properties" xmlns:vt="http://schemas.openxmlformats.org/officeDocument/2006/docPropsVTypes">
  <TotalTime>1920</TotalTime>
  <Words>1827</Words>
  <Application>Microsoft Macintosh PowerPoint</Application>
  <PresentationFormat>Widescreen</PresentationFormat>
  <Paragraphs>172</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Cambria Math</vt:lpstr>
      <vt:lpstr>Charis SIL</vt:lpstr>
      <vt:lpstr>Constantia</vt:lpstr>
      <vt:lpstr>Dante</vt:lpstr>
      <vt:lpstr>Palatino Linotype</vt:lpstr>
      <vt:lpstr>Office Theme</vt:lpstr>
      <vt:lpstr>Developing statistical downscaling to improve water quality understanding and management in the Ramganga sub-basin</vt:lpstr>
      <vt:lpstr>Background</vt:lpstr>
      <vt:lpstr>Aim</vt:lpstr>
      <vt:lpstr>In situ from Water-Quality Sonde</vt:lpstr>
      <vt:lpstr>Initial focus on fusing in situ and satellite data</vt:lpstr>
      <vt:lpstr>Existing data fusion methods</vt:lpstr>
      <vt:lpstr>Data simulation</vt:lpstr>
      <vt:lpstr>Data simulation</vt:lpstr>
      <vt:lpstr>Nonparametric statistical downscaling results</vt:lpstr>
      <vt:lpstr>Considerations for river data</vt:lpstr>
      <vt:lpstr>Extension to fusion of three datasets</vt:lpstr>
      <vt:lpstr>Extension to fusion of three datasets</vt:lpstr>
      <vt:lpstr>Extension to fusion of three datasets</vt:lpstr>
      <vt:lpstr>Extension to fusion of three datasets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Ramganga 15th June 2020 meeting update</dc:title>
  <dc:creator>Craig Wilkie</dc:creator>
  <cp:lastModifiedBy>Surajit Ray</cp:lastModifiedBy>
  <cp:revision>25</cp:revision>
  <dcterms:created xsi:type="dcterms:W3CDTF">2020-06-11T09:07:50Z</dcterms:created>
  <dcterms:modified xsi:type="dcterms:W3CDTF">2020-10-18T21:52:21Z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0x01010023A51E71302765439775D78F1D23E5DE</vt:lpwstr>
  </property>
</Properties>
</file>